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765" r:id="rId10"/>
    <p:sldId id="775" r:id="rId11"/>
    <p:sldId id="776" r:id="rId12"/>
    <p:sldId id="766" r:id="rId13"/>
    <p:sldId id="773" r:id="rId14"/>
    <p:sldId id="777" r:id="rId15"/>
    <p:sldId id="767" r:id="rId16"/>
    <p:sldId id="768" r:id="rId17"/>
    <p:sldId id="769" r:id="rId18"/>
    <p:sldId id="772" r:id="rId19"/>
    <p:sldId id="774" r:id="rId20"/>
    <p:sldId id="272" r:id="rId21"/>
    <p:sldId id="764" r:id="rId22"/>
    <p:sldId id="657" r:id="rId23"/>
    <p:sldId id="7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0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9AD3A-4796-9C41-B763-7656AB7A2DDB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5A025-EE13-4B4C-824D-400DF9E8E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7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E71D-3869-1549-A572-991E614927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7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E71D-3869-1549-A572-991E614927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6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97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FE6F-DCFC-7043-A5EC-398DAFC33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2E8F-7560-E941-8FC9-618490ABD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D4640-2574-A140-9E13-88D26AEC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2C1DE-09B4-CD49-A8A4-86D8917D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E13C4-FB29-AE4B-A340-37CCEB98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55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9C7C-E953-0843-909F-39865A2E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F47014-88CC-A04B-9A33-68DAB92EA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0EAB6-4BED-264E-8D48-AF7E4B59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1C869-6549-F74C-820A-4FBFBFC8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BB07F-89E5-1642-97F7-F22D57BB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83434-B40D-BA49-A0A2-CFE99DC5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DB523-18BD-964E-8EAA-2689615E3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94C70-C0F9-F444-908D-EACFA2AD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00601-184C-CC4C-A2A3-62FE6C62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A0B44-7158-FD49-9198-597E24A1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6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1541-94AE-114F-99C6-A2DE28F1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74178-D9EF-A047-9E45-0D830160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7BE56-5A39-254F-8C0F-5EE8CE29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D9B70-AA7F-374C-8F5D-04434FD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BF36-1E38-FE43-B898-B16A9B2F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BC68-5D9D-984C-8EA3-197239CC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E5013-E769-3543-8667-22386C9A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3EAE4-0C5C-5044-9738-A3EF77A5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754EE-3E25-3240-91F1-5201A65A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26E6E-C8C0-254D-8D2D-FA32F6D6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6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19B3-7EE9-AC4E-A444-AD47F03B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85AF-9F54-864C-B265-5CF7B4985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08552-896A-154F-9458-839A1515F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89B73-5AD1-BF49-87C0-63EF0FCE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A0667-7843-8F43-8348-8A0A48F9D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8040B-F4CA-C149-9D85-4C17FD8C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6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B273-EE85-444F-91D6-C57125B6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45BD5-8DE2-EF49-AA24-1AD80E8EE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BF681-B6C1-0241-9F2E-0867B4160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8BD14-29A5-8845-A43E-180A00F61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9E85F-FD90-544B-A18C-41A005587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B2F2A3-5C66-2245-8DD1-C1C33AB6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104428-140F-474E-9C49-84D2917E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F793C-7FC0-C745-A35D-C6470C26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9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BDF2-E833-EE45-AD79-7090010F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D0973-3206-EB45-B71A-E5D6D886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98EFB-2DBE-5E49-A5BD-89423932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9CC5A-B644-FE4A-BDA7-8E8815E2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05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D39E13-BDB4-A74B-AE80-29A44E3A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4A8F95-B20E-0A44-8168-2138EF073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D52BC-92C9-F043-9FB3-7600A7F2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0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DBF6-C84D-2044-BF03-841C51F3A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D552-9DD1-284B-8881-00B2ACC3C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4198A-F3AC-284D-804A-0A95A2AD5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ECDE0-347B-634A-896E-AD55EA7F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A82F3-234B-8947-9982-6A5EC97C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88599-5F28-2545-A19A-4EBE8DE6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5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E243-BECB-E54F-82A2-6946F1B7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1E5F52-7127-4C47-8284-9B3D84F9A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BD6A8-C5DF-644D-8E13-5BF9474E3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1545D-6B7F-B24D-BA6A-3C62B5A8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93E22-7A92-1C42-A2AB-83BFB91C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A81B1-473D-F046-87A6-555E76F2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55B2B-A73E-7A49-B689-A964C1FC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5DCF1-B30F-B643-B2BC-D1D5D4012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F016B-0A02-5346-9E99-575EB48BE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60DAD-0900-7F4F-BD2F-7103454F9911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05970-DF4A-4C47-8DBF-6564E6DC4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02F13-68F5-5647-9030-9D6B255A4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15D2-A66F-DA40-8A34-4510D5FED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CCBR1040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9A0C2-A65A-274A-AE3C-4B0ED4531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Single-cell </a:t>
            </a:r>
            <a:r>
              <a:rPr lang="en-US" dirty="0" err="1"/>
              <a:t>RNAseq</a:t>
            </a:r>
            <a:r>
              <a:rPr lang="en-US" dirty="0"/>
              <a:t>/</a:t>
            </a:r>
            <a:r>
              <a:rPr lang="en-US" dirty="0" err="1"/>
              <a:t>TCRseq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57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8FCA83-93B0-FC45-BE6D-32CAA6786230}"/>
              </a:ext>
            </a:extLst>
          </p:cNvPr>
          <p:cNvSpPr txBox="1"/>
          <p:nvPr/>
        </p:nvSpPr>
        <p:spPr>
          <a:xfrm>
            <a:off x="1776419" y="140193"/>
            <a:ext cx="2353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HT002</a:t>
            </a:r>
          </a:p>
          <a:p>
            <a:pPr algn="ctr"/>
            <a:r>
              <a:rPr lang="en-US" dirty="0"/>
              <a:t>(newly generated cells)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27DBC-739E-204D-9B04-30C48E22DA10}"/>
              </a:ext>
            </a:extLst>
          </p:cNvPr>
          <p:cNvSpPr txBox="1"/>
          <p:nvPr/>
        </p:nvSpPr>
        <p:spPr>
          <a:xfrm>
            <a:off x="5776832" y="140193"/>
            <a:ext cx="1968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HT004/HT005</a:t>
            </a:r>
          </a:p>
          <a:p>
            <a:pPr algn="ctr"/>
            <a:r>
              <a:rPr lang="en-US" dirty="0"/>
              <a:t>(downstream cells)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C5BFCD-BC74-8E4C-AB9E-03C03337F05C}"/>
              </a:ext>
            </a:extLst>
          </p:cNvPr>
          <p:cNvGrpSpPr/>
          <p:nvPr/>
        </p:nvGrpSpPr>
        <p:grpSpPr>
          <a:xfrm>
            <a:off x="2048315" y="1125302"/>
            <a:ext cx="1810123" cy="1175880"/>
            <a:chOff x="2121759" y="1147379"/>
            <a:chExt cx="1810123" cy="11758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0F0B12-C74C-954A-8112-DA616A0867FC}"/>
                </a:ext>
              </a:extLst>
            </p:cNvPr>
            <p:cNvSpPr/>
            <p:nvPr/>
          </p:nvSpPr>
          <p:spPr>
            <a:xfrm>
              <a:off x="2121759" y="1311704"/>
              <a:ext cx="304204" cy="28302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1F4B73-476E-704B-8C94-5F67097A04CF}"/>
                </a:ext>
              </a:extLst>
            </p:cNvPr>
            <p:cNvSpPr/>
            <p:nvPr/>
          </p:nvSpPr>
          <p:spPr>
            <a:xfrm>
              <a:off x="2649172" y="1574631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D934CB-B995-B846-B755-E54402D0DFDD}"/>
                </a:ext>
              </a:extLst>
            </p:cNvPr>
            <p:cNvSpPr/>
            <p:nvPr/>
          </p:nvSpPr>
          <p:spPr>
            <a:xfrm>
              <a:off x="2564351" y="1147380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329916-63F7-8F4B-A6CA-2B0EA77D8B08}"/>
                </a:ext>
              </a:extLst>
            </p:cNvPr>
            <p:cNvSpPr/>
            <p:nvPr/>
          </p:nvSpPr>
          <p:spPr>
            <a:xfrm>
              <a:off x="3136445" y="1574630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7501FF-166B-2448-9DBB-B41C7FC695CE}"/>
                </a:ext>
              </a:extLst>
            </p:cNvPr>
            <p:cNvSpPr/>
            <p:nvPr/>
          </p:nvSpPr>
          <p:spPr>
            <a:xfrm>
              <a:off x="3084502" y="1147379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A7B43E-A991-9A42-B34A-8A660429B41B}"/>
                </a:ext>
              </a:extLst>
            </p:cNvPr>
            <p:cNvSpPr/>
            <p:nvPr/>
          </p:nvSpPr>
          <p:spPr>
            <a:xfrm>
              <a:off x="2153676" y="1764544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A2D231-7768-A54D-AD08-EA265820274F}"/>
                </a:ext>
              </a:extLst>
            </p:cNvPr>
            <p:cNvSpPr/>
            <p:nvPr/>
          </p:nvSpPr>
          <p:spPr>
            <a:xfrm>
              <a:off x="3099514" y="2040229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32EB6A-9F56-D347-BF54-C3AF8B7608AA}"/>
                </a:ext>
              </a:extLst>
            </p:cNvPr>
            <p:cNvSpPr/>
            <p:nvPr/>
          </p:nvSpPr>
          <p:spPr>
            <a:xfrm>
              <a:off x="3606857" y="1808698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13E21E-EF50-744D-8A7F-04612AAD9888}"/>
                </a:ext>
              </a:extLst>
            </p:cNvPr>
            <p:cNvSpPr/>
            <p:nvPr/>
          </p:nvSpPr>
          <p:spPr>
            <a:xfrm>
              <a:off x="3627678" y="1316921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9E7DA9-3396-9847-9CD7-0E1FD0253475}"/>
                </a:ext>
              </a:extLst>
            </p:cNvPr>
            <p:cNvSpPr/>
            <p:nvPr/>
          </p:nvSpPr>
          <p:spPr>
            <a:xfrm>
              <a:off x="2592171" y="2040230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507F0A-9F5E-3948-B64E-E6375F97688E}"/>
              </a:ext>
            </a:extLst>
          </p:cNvPr>
          <p:cNvGrpSpPr/>
          <p:nvPr/>
        </p:nvGrpSpPr>
        <p:grpSpPr>
          <a:xfrm>
            <a:off x="5856143" y="1125302"/>
            <a:ext cx="1810123" cy="1175880"/>
            <a:chOff x="5736550" y="1103225"/>
            <a:chExt cx="1810123" cy="11758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B5CBE1B-E57E-4F44-A2CD-7CB9127B29B8}"/>
                </a:ext>
              </a:extLst>
            </p:cNvPr>
            <p:cNvSpPr/>
            <p:nvPr/>
          </p:nvSpPr>
          <p:spPr>
            <a:xfrm>
              <a:off x="5736550" y="1267550"/>
              <a:ext cx="304204" cy="283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C04143-3673-D040-A725-ED9E8726B0EE}"/>
                </a:ext>
              </a:extLst>
            </p:cNvPr>
            <p:cNvSpPr/>
            <p:nvPr/>
          </p:nvSpPr>
          <p:spPr>
            <a:xfrm>
              <a:off x="6263963" y="1530477"/>
              <a:ext cx="304204" cy="28302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3DCDB3-3120-2C40-8E3C-BDD2F3FE7A4D}"/>
                </a:ext>
              </a:extLst>
            </p:cNvPr>
            <p:cNvSpPr/>
            <p:nvPr/>
          </p:nvSpPr>
          <p:spPr>
            <a:xfrm>
              <a:off x="6179142" y="1103226"/>
              <a:ext cx="304204" cy="28302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87C77A-F190-3F42-BD06-E71F43A339D6}"/>
                </a:ext>
              </a:extLst>
            </p:cNvPr>
            <p:cNvSpPr/>
            <p:nvPr/>
          </p:nvSpPr>
          <p:spPr>
            <a:xfrm>
              <a:off x="6751236" y="1530476"/>
              <a:ext cx="304204" cy="28302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21DCA42-E94F-2E4A-8CA5-79C6AC7358C8}"/>
                </a:ext>
              </a:extLst>
            </p:cNvPr>
            <p:cNvSpPr/>
            <p:nvPr/>
          </p:nvSpPr>
          <p:spPr>
            <a:xfrm>
              <a:off x="6699293" y="1103225"/>
              <a:ext cx="304204" cy="28302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1922351-849F-854D-9DD5-8E17B41AC609}"/>
                </a:ext>
              </a:extLst>
            </p:cNvPr>
            <p:cNvSpPr/>
            <p:nvPr/>
          </p:nvSpPr>
          <p:spPr>
            <a:xfrm>
              <a:off x="5768467" y="1720390"/>
              <a:ext cx="304204" cy="28302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ED38EC-5DEA-E74F-957A-6A05C1A4B04A}"/>
                </a:ext>
              </a:extLst>
            </p:cNvPr>
            <p:cNvSpPr/>
            <p:nvPr/>
          </p:nvSpPr>
          <p:spPr>
            <a:xfrm>
              <a:off x="6714305" y="1996075"/>
              <a:ext cx="304204" cy="28302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EDED32-A80D-0441-A6BD-084A243E698A}"/>
                </a:ext>
              </a:extLst>
            </p:cNvPr>
            <p:cNvSpPr/>
            <p:nvPr/>
          </p:nvSpPr>
          <p:spPr>
            <a:xfrm>
              <a:off x="7221648" y="1764544"/>
              <a:ext cx="304204" cy="28302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E5D37B-CD21-3845-8A39-463799239AD8}"/>
                </a:ext>
              </a:extLst>
            </p:cNvPr>
            <p:cNvSpPr/>
            <p:nvPr/>
          </p:nvSpPr>
          <p:spPr>
            <a:xfrm>
              <a:off x="7242469" y="1272767"/>
              <a:ext cx="304204" cy="28302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1CF9B4-95AD-CA41-9C4C-652616224C92}"/>
                </a:ext>
              </a:extLst>
            </p:cNvPr>
            <p:cNvSpPr/>
            <p:nvPr/>
          </p:nvSpPr>
          <p:spPr>
            <a:xfrm>
              <a:off x="6206962" y="1996076"/>
              <a:ext cx="304204" cy="28302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16F72B-B015-2F48-97C1-D90BCB8AF311}"/>
              </a:ext>
            </a:extLst>
          </p:cNvPr>
          <p:cNvGrpSpPr/>
          <p:nvPr/>
        </p:nvGrpSpPr>
        <p:grpSpPr>
          <a:xfrm>
            <a:off x="2048315" y="3253971"/>
            <a:ext cx="1810123" cy="1175880"/>
            <a:chOff x="2147829" y="3420964"/>
            <a:chExt cx="1810123" cy="1175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34AD169-4417-084E-9C08-D9659208E8E0}"/>
                </a:ext>
              </a:extLst>
            </p:cNvPr>
            <p:cNvSpPr/>
            <p:nvPr/>
          </p:nvSpPr>
          <p:spPr>
            <a:xfrm>
              <a:off x="2147829" y="3585289"/>
              <a:ext cx="304204" cy="28302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F0FDC4E-36AC-B842-B3A0-A90DBA19F0C3}"/>
                </a:ext>
              </a:extLst>
            </p:cNvPr>
            <p:cNvSpPr/>
            <p:nvPr/>
          </p:nvSpPr>
          <p:spPr>
            <a:xfrm>
              <a:off x="2675242" y="3848216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C1547F4-C1AC-644B-8148-E4F37189A194}"/>
                </a:ext>
              </a:extLst>
            </p:cNvPr>
            <p:cNvSpPr/>
            <p:nvPr/>
          </p:nvSpPr>
          <p:spPr>
            <a:xfrm>
              <a:off x="2590421" y="3420965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557E652-0D71-9E4D-BF0E-939019D1E891}"/>
                </a:ext>
              </a:extLst>
            </p:cNvPr>
            <p:cNvSpPr/>
            <p:nvPr/>
          </p:nvSpPr>
          <p:spPr>
            <a:xfrm>
              <a:off x="3162515" y="3848215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E83627-F94C-1C45-BBD4-7251E3952D83}"/>
                </a:ext>
              </a:extLst>
            </p:cNvPr>
            <p:cNvSpPr/>
            <p:nvPr/>
          </p:nvSpPr>
          <p:spPr>
            <a:xfrm>
              <a:off x="3110572" y="3420964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97E6E24-24E1-C04E-8497-6D8F83C7BE6F}"/>
                </a:ext>
              </a:extLst>
            </p:cNvPr>
            <p:cNvSpPr/>
            <p:nvPr/>
          </p:nvSpPr>
          <p:spPr>
            <a:xfrm>
              <a:off x="2179746" y="4038129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5CC371D-AF5A-E548-AD6F-D563EF36C58B}"/>
                </a:ext>
              </a:extLst>
            </p:cNvPr>
            <p:cNvSpPr/>
            <p:nvPr/>
          </p:nvSpPr>
          <p:spPr>
            <a:xfrm>
              <a:off x="3125584" y="4313814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1A6142A-3FA1-BF43-984B-14D5F6DA828D}"/>
                </a:ext>
              </a:extLst>
            </p:cNvPr>
            <p:cNvSpPr/>
            <p:nvPr/>
          </p:nvSpPr>
          <p:spPr>
            <a:xfrm>
              <a:off x="3632927" y="4082283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D1001AC-7DDE-FF4B-966E-F92A11882DD7}"/>
                </a:ext>
              </a:extLst>
            </p:cNvPr>
            <p:cNvSpPr/>
            <p:nvPr/>
          </p:nvSpPr>
          <p:spPr>
            <a:xfrm>
              <a:off x="3653748" y="3590506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7D8FE6-DE6C-5B46-B729-0310A0235B4D}"/>
                </a:ext>
              </a:extLst>
            </p:cNvPr>
            <p:cNvSpPr/>
            <p:nvPr/>
          </p:nvSpPr>
          <p:spPr>
            <a:xfrm>
              <a:off x="2618241" y="4313815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65312B-AD66-A741-9225-0C7692DC04DC}"/>
              </a:ext>
            </a:extLst>
          </p:cNvPr>
          <p:cNvGrpSpPr/>
          <p:nvPr/>
        </p:nvGrpSpPr>
        <p:grpSpPr>
          <a:xfrm>
            <a:off x="5856143" y="3253971"/>
            <a:ext cx="1810123" cy="1175880"/>
            <a:chOff x="5994263" y="3415747"/>
            <a:chExt cx="1810123" cy="11758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17549D9-55FD-BD4B-AF8E-CC7C0A67B3B1}"/>
                </a:ext>
              </a:extLst>
            </p:cNvPr>
            <p:cNvSpPr/>
            <p:nvPr/>
          </p:nvSpPr>
          <p:spPr>
            <a:xfrm>
              <a:off x="5994263" y="3580072"/>
              <a:ext cx="304204" cy="28302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177E9D-C505-6046-90D7-CBC47AB0B681}"/>
                </a:ext>
              </a:extLst>
            </p:cNvPr>
            <p:cNvSpPr/>
            <p:nvPr/>
          </p:nvSpPr>
          <p:spPr>
            <a:xfrm>
              <a:off x="6521676" y="3842999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E74665F-B6A6-464E-9049-74DEA74F5842}"/>
                </a:ext>
              </a:extLst>
            </p:cNvPr>
            <p:cNvSpPr/>
            <p:nvPr/>
          </p:nvSpPr>
          <p:spPr>
            <a:xfrm>
              <a:off x="6436855" y="3415748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01474BA-2670-A148-A884-C5A30CD0C545}"/>
                </a:ext>
              </a:extLst>
            </p:cNvPr>
            <p:cNvSpPr/>
            <p:nvPr/>
          </p:nvSpPr>
          <p:spPr>
            <a:xfrm>
              <a:off x="7008949" y="3842998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4EEA1C2-17DD-C348-A7DE-2863ADD98C9A}"/>
                </a:ext>
              </a:extLst>
            </p:cNvPr>
            <p:cNvSpPr/>
            <p:nvPr/>
          </p:nvSpPr>
          <p:spPr>
            <a:xfrm>
              <a:off x="6957006" y="3415747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ADE6BD-2B58-5349-B7EF-E4EF37043533}"/>
                </a:ext>
              </a:extLst>
            </p:cNvPr>
            <p:cNvSpPr/>
            <p:nvPr/>
          </p:nvSpPr>
          <p:spPr>
            <a:xfrm>
              <a:off x="6026180" y="4032912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607C77C-7352-A34F-BFCD-EBB6A2197308}"/>
                </a:ext>
              </a:extLst>
            </p:cNvPr>
            <p:cNvSpPr/>
            <p:nvPr/>
          </p:nvSpPr>
          <p:spPr>
            <a:xfrm>
              <a:off x="6972018" y="4308597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EC128F3-F650-E442-96CC-975FFDCE3C79}"/>
                </a:ext>
              </a:extLst>
            </p:cNvPr>
            <p:cNvSpPr/>
            <p:nvPr/>
          </p:nvSpPr>
          <p:spPr>
            <a:xfrm>
              <a:off x="7479361" y="4077066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94B541-8339-754F-8853-2B948099ECC0}"/>
                </a:ext>
              </a:extLst>
            </p:cNvPr>
            <p:cNvSpPr/>
            <p:nvPr/>
          </p:nvSpPr>
          <p:spPr>
            <a:xfrm>
              <a:off x="7500182" y="3585289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678D2D4-9B11-5B41-B600-E19F595DE3E7}"/>
                </a:ext>
              </a:extLst>
            </p:cNvPr>
            <p:cNvSpPr/>
            <p:nvPr/>
          </p:nvSpPr>
          <p:spPr>
            <a:xfrm>
              <a:off x="6464675" y="4308598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457E9FB5-A1C6-0B48-A1E9-08B137890362}"/>
              </a:ext>
            </a:extLst>
          </p:cNvPr>
          <p:cNvSpPr/>
          <p:nvPr/>
        </p:nvSpPr>
        <p:spPr>
          <a:xfrm>
            <a:off x="4464346" y="1458366"/>
            <a:ext cx="821932" cy="509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5D2F56-1B40-7046-BFEA-4C1C2563BD74}"/>
              </a:ext>
            </a:extLst>
          </p:cNvPr>
          <p:cNvSpPr txBox="1"/>
          <p:nvPr/>
        </p:nvSpPr>
        <p:spPr>
          <a:xfrm>
            <a:off x="8898429" y="1251577"/>
            <a:ext cx="2507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detection of overlap </a:t>
            </a:r>
          </a:p>
          <a:p>
            <a:pPr algn="ctr"/>
            <a:r>
              <a:rPr lang="en-US" dirty="0"/>
              <a:t>in TCR alpha and/or beta</a:t>
            </a:r>
          </a:p>
          <a:p>
            <a:pPr algn="ctr"/>
            <a:r>
              <a:rPr lang="en-US" dirty="0"/>
              <a:t>(sample size is too small)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E08DAEED-5BD8-A642-B00B-389848A0C125}"/>
              </a:ext>
            </a:extLst>
          </p:cNvPr>
          <p:cNvSpPr/>
          <p:nvPr/>
        </p:nvSpPr>
        <p:spPr>
          <a:xfrm>
            <a:off x="4464346" y="3587035"/>
            <a:ext cx="821932" cy="509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36A629-6703-0F47-994F-4E256114606A}"/>
              </a:ext>
            </a:extLst>
          </p:cNvPr>
          <p:cNvSpPr txBox="1"/>
          <p:nvPr/>
        </p:nvSpPr>
        <p:spPr>
          <a:xfrm>
            <a:off x="8438751" y="3380246"/>
            <a:ext cx="3426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difference </a:t>
            </a:r>
          </a:p>
          <a:p>
            <a:pPr algn="ctr"/>
            <a:r>
              <a:rPr lang="en-US" dirty="0"/>
              <a:t>in TCR alpha and/or beta</a:t>
            </a:r>
          </a:p>
          <a:p>
            <a:pPr algn="ctr"/>
            <a:r>
              <a:rPr lang="en-US" dirty="0"/>
              <a:t>(no selection during development)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1A26319-ABDA-A64D-99D5-8B3635797173}"/>
              </a:ext>
            </a:extLst>
          </p:cNvPr>
          <p:cNvSpPr txBox="1"/>
          <p:nvPr/>
        </p:nvSpPr>
        <p:spPr>
          <a:xfrm>
            <a:off x="4175528" y="809326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E4A9875-10C9-E346-98C1-82F2BBB6771C}"/>
              </a:ext>
            </a:extLst>
          </p:cNvPr>
          <p:cNvSpPr txBox="1"/>
          <p:nvPr/>
        </p:nvSpPr>
        <p:spPr>
          <a:xfrm>
            <a:off x="8220628" y="140193"/>
            <a:ext cx="3863083" cy="64633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TCR alpha/beta in HT004/005 must be detected in TCR alpha/beta in HT002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8075E-123E-5249-8EC8-8AFF50CB3319}"/>
              </a:ext>
            </a:extLst>
          </p:cNvPr>
          <p:cNvSpPr txBox="1"/>
          <p:nvPr/>
        </p:nvSpPr>
        <p:spPr>
          <a:xfrm>
            <a:off x="10018643" y="5754757"/>
            <a:ext cx="138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Yousuke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51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8FCA83-93B0-FC45-BE6D-32CAA6786230}"/>
              </a:ext>
            </a:extLst>
          </p:cNvPr>
          <p:cNvSpPr txBox="1"/>
          <p:nvPr/>
        </p:nvSpPr>
        <p:spPr>
          <a:xfrm>
            <a:off x="1776419" y="140193"/>
            <a:ext cx="2353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HT002</a:t>
            </a:r>
          </a:p>
          <a:p>
            <a:pPr algn="ctr"/>
            <a:r>
              <a:rPr lang="en-US" dirty="0"/>
              <a:t>(newly generated cells)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27DBC-739E-204D-9B04-30C48E22DA10}"/>
              </a:ext>
            </a:extLst>
          </p:cNvPr>
          <p:cNvSpPr txBox="1"/>
          <p:nvPr/>
        </p:nvSpPr>
        <p:spPr>
          <a:xfrm>
            <a:off x="5776832" y="140193"/>
            <a:ext cx="1968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HT004/HT005</a:t>
            </a:r>
          </a:p>
          <a:p>
            <a:pPr algn="ctr"/>
            <a:r>
              <a:rPr lang="en-US" dirty="0"/>
              <a:t>(downstream cells)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C5BFCD-BC74-8E4C-AB9E-03C03337F05C}"/>
              </a:ext>
            </a:extLst>
          </p:cNvPr>
          <p:cNvGrpSpPr/>
          <p:nvPr/>
        </p:nvGrpSpPr>
        <p:grpSpPr>
          <a:xfrm>
            <a:off x="2048315" y="1125302"/>
            <a:ext cx="1810123" cy="1175880"/>
            <a:chOff x="2121759" y="1147379"/>
            <a:chExt cx="1810123" cy="11758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0F0B12-C74C-954A-8112-DA616A0867FC}"/>
                </a:ext>
              </a:extLst>
            </p:cNvPr>
            <p:cNvSpPr/>
            <p:nvPr/>
          </p:nvSpPr>
          <p:spPr>
            <a:xfrm>
              <a:off x="2121759" y="1311704"/>
              <a:ext cx="304204" cy="28302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1F4B73-476E-704B-8C94-5F67097A04CF}"/>
                </a:ext>
              </a:extLst>
            </p:cNvPr>
            <p:cNvSpPr/>
            <p:nvPr/>
          </p:nvSpPr>
          <p:spPr>
            <a:xfrm>
              <a:off x="2649172" y="1574631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D934CB-B995-B846-B755-E54402D0DFDD}"/>
                </a:ext>
              </a:extLst>
            </p:cNvPr>
            <p:cNvSpPr/>
            <p:nvPr/>
          </p:nvSpPr>
          <p:spPr>
            <a:xfrm>
              <a:off x="2564351" y="1147380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329916-63F7-8F4B-A6CA-2B0EA77D8B08}"/>
                </a:ext>
              </a:extLst>
            </p:cNvPr>
            <p:cNvSpPr/>
            <p:nvPr/>
          </p:nvSpPr>
          <p:spPr>
            <a:xfrm>
              <a:off x="3136445" y="1574630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7501FF-166B-2448-9DBB-B41C7FC695CE}"/>
                </a:ext>
              </a:extLst>
            </p:cNvPr>
            <p:cNvSpPr/>
            <p:nvPr/>
          </p:nvSpPr>
          <p:spPr>
            <a:xfrm>
              <a:off x="3084502" y="1147379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A7B43E-A991-9A42-B34A-8A660429B41B}"/>
                </a:ext>
              </a:extLst>
            </p:cNvPr>
            <p:cNvSpPr/>
            <p:nvPr/>
          </p:nvSpPr>
          <p:spPr>
            <a:xfrm>
              <a:off x="2153676" y="1764544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A2D231-7768-A54D-AD08-EA265820274F}"/>
                </a:ext>
              </a:extLst>
            </p:cNvPr>
            <p:cNvSpPr/>
            <p:nvPr/>
          </p:nvSpPr>
          <p:spPr>
            <a:xfrm>
              <a:off x="3099514" y="2040229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32EB6A-9F56-D347-BF54-C3AF8B7608AA}"/>
                </a:ext>
              </a:extLst>
            </p:cNvPr>
            <p:cNvSpPr/>
            <p:nvPr/>
          </p:nvSpPr>
          <p:spPr>
            <a:xfrm>
              <a:off x="3606857" y="1808698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13E21E-EF50-744D-8A7F-04612AAD9888}"/>
                </a:ext>
              </a:extLst>
            </p:cNvPr>
            <p:cNvSpPr/>
            <p:nvPr/>
          </p:nvSpPr>
          <p:spPr>
            <a:xfrm>
              <a:off x="3627678" y="1316921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9E7DA9-3396-9847-9CD7-0E1FD0253475}"/>
                </a:ext>
              </a:extLst>
            </p:cNvPr>
            <p:cNvSpPr/>
            <p:nvPr/>
          </p:nvSpPr>
          <p:spPr>
            <a:xfrm>
              <a:off x="2592171" y="2040230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F3BF31-BD49-2240-9776-02D2D9DFE891}"/>
              </a:ext>
            </a:extLst>
          </p:cNvPr>
          <p:cNvGrpSpPr/>
          <p:nvPr/>
        </p:nvGrpSpPr>
        <p:grpSpPr>
          <a:xfrm>
            <a:off x="2048315" y="3253971"/>
            <a:ext cx="1810123" cy="1175880"/>
            <a:chOff x="2048315" y="3253971"/>
            <a:chExt cx="1810123" cy="1175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34AD169-4417-084E-9C08-D9659208E8E0}"/>
                </a:ext>
              </a:extLst>
            </p:cNvPr>
            <p:cNvSpPr/>
            <p:nvPr/>
          </p:nvSpPr>
          <p:spPr>
            <a:xfrm>
              <a:off x="2048315" y="3418296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F0FDC4E-36AC-B842-B3A0-A90DBA19F0C3}"/>
                </a:ext>
              </a:extLst>
            </p:cNvPr>
            <p:cNvSpPr/>
            <p:nvPr/>
          </p:nvSpPr>
          <p:spPr>
            <a:xfrm>
              <a:off x="2575728" y="3681223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C1547F4-C1AC-644B-8148-E4F37189A194}"/>
                </a:ext>
              </a:extLst>
            </p:cNvPr>
            <p:cNvSpPr/>
            <p:nvPr/>
          </p:nvSpPr>
          <p:spPr>
            <a:xfrm>
              <a:off x="2490907" y="3253972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557E652-0D71-9E4D-BF0E-939019D1E891}"/>
                </a:ext>
              </a:extLst>
            </p:cNvPr>
            <p:cNvSpPr/>
            <p:nvPr/>
          </p:nvSpPr>
          <p:spPr>
            <a:xfrm>
              <a:off x="3063001" y="3681222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E83627-F94C-1C45-BBD4-7251E3952D83}"/>
                </a:ext>
              </a:extLst>
            </p:cNvPr>
            <p:cNvSpPr/>
            <p:nvPr/>
          </p:nvSpPr>
          <p:spPr>
            <a:xfrm>
              <a:off x="3011058" y="3253971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97E6E24-24E1-C04E-8497-6D8F83C7BE6F}"/>
                </a:ext>
              </a:extLst>
            </p:cNvPr>
            <p:cNvSpPr/>
            <p:nvPr/>
          </p:nvSpPr>
          <p:spPr>
            <a:xfrm>
              <a:off x="2080232" y="3871136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5CC371D-AF5A-E548-AD6F-D563EF36C58B}"/>
                </a:ext>
              </a:extLst>
            </p:cNvPr>
            <p:cNvSpPr/>
            <p:nvPr/>
          </p:nvSpPr>
          <p:spPr>
            <a:xfrm>
              <a:off x="3026070" y="4146821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1A6142A-3FA1-BF43-984B-14D5F6DA828D}"/>
                </a:ext>
              </a:extLst>
            </p:cNvPr>
            <p:cNvSpPr/>
            <p:nvPr/>
          </p:nvSpPr>
          <p:spPr>
            <a:xfrm>
              <a:off x="3533413" y="3915290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D1001AC-7DDE-FF4B-966E-F92A11882DD7}"/>
                </a:ext>
              </a:extLst>
            </p:cNvPr>
            <p:cNvSpPr/>
            <p:nvPr/>
          </p:nvSpPr>
          <p:spPr>
            <a:xfrm>
              <a:off x="3554234" y="3423513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7D8FE6-DE6C-5B46-B729-0310A0235B4D}"/>
                </a:ext>
              </a:extLst>
            </p:cNvPr>
            <p:cNvSpPr/>
            <p:nvPr/>
          </p:nvSpPr>
          <p:spPr>
            <a:xfrm>
              <a:off x="2518727" y="4146822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06FD7B6-97EA-4742-B2A9-6FF85A5B9AB1}"/>
              </a:ext>
            </a:extLst>
          </p:cNvPr>
          <p:cNvGrpSpPr/>
          <p:nvPr/>
        </p:nvGrpSpPr>
        <p:grpSpPr>
          <a:xfrm>
            <a:off x="5856143" y="3253971"/>
            <a:ext cx="1810123" cy="1175880"/>
            <a:chOff x="5856143" y="3253971"/>
            <a:chExt cx="1810123" cy="11758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17549D9-55FD-BD4B-AF8E-CC7C0A67B3B1}"/>
                </a:ext>
              </a:extLst>
            </p:cNvPr>
            <p:cNvSpPr/>
            <p:nvPr/>
          </p:nvSpPr>
          <p:spPr>
            <a:xfrm>
              <a:off x="5856143" y="3418296"/>
              <a:ext cx="304204" cy="28302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177E9D-C505-6046-90D7-CBC47AB0B681}"/>
                </a:ext>
              </a:extLst>
            </p:cNvPr>
            <p:cNvSpPr/>
            <p:nvPr/>
          </p:nvSpPr>
          <p:spPr>
            <a:xfrm>
              <a:off x="6383556" y="3681223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01474BA-2670-A148-A884-C5A30CD0C545}"/>
                </a:ext>
              </a:extLst>
            </p:cNvPr>
            <p:cNvSpPr/>
            <p:nvPr/>
          </p:nvSpPr>
          <p:spPr>
            <a:xfrm>
              <a:off x="6870829" y="3681222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4EEA1C2-17DD-C348-A7DE-2863ADD98C9A}"/>
                </a:ext>
              </a:extLst>
            </p:cNvPr>
            <p:cNvSpPr/>
            <p:nvPr/>
          </p:nvSpPr>
          <p:spPr>
            <a:xfrm>
              <a:off x="6818886" y="3253971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ADE6BD-2B58-5349-B7EF-E4EF37043533}"/>
                </a:ext>
              </a:extLst>
            </p:cNvPr>
            <p:cNvSpPr/>
            <p:nvPr/>
          </p:nvSpPr>
          <p:spPr>
            <a:xfrm>
              <a:off x="5888060" y="3871136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607C77C-7352-A34F-BFCD-EBB6A2197308}"/>
                </a:ext>
              </a:extLst>
            </p:cNvPr>
            <p:cNvSpPr/>
            <p:nvPr/>
          </p:nvSpPr>
          <p:spPr>
            <a:xfrm>
              <a:off x="6833898" y="4146821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EC128F3-F650-E442-96CC-975FFDCE3C79}"/>
                </a:ext>
              </a:extLst>
            </p:cNvPr>
            <p:cNvSpPr/>
            <p:nvPr/>
          </p:nvSpPr>
          <p:spPr>
            <a:xfrm>
              <a:off x="7341241" y="3915290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94B541-8339-754F-8853-2B948099ECC0}"/>
                </a:ext>
              </a:extLst>
            </p:cNvPr>
            <p:cNvSpPr/>
            <p:nvPr/>
          </p:nvSpPr>
          <p:spPr>
            <a:xfrm>
              <a:off x="7362062" y="3423513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678D2D4-9B11-5B41-B600-E19F595DE3E7}"/>
                </a:ext>
              </a:extLst>
            </p:cNvPr>
            <p:cNvSpPr/>
            <p:nvPr/>
          </p:nvSpPr>
          <p:spPr>
            <a:xfrm>
              <a:off x="6326555" y="4146822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457E9FB5-A1C6-0B48-A1E9-08B137890362}"/>
              </a:ext>
            </a:extLst>
          </p:cNvPr>
          <p:cNvSpPr/>
          <p:nvPr/>
        </p:nvSpPr>
        <p:spPr>
          <a:xfrm>
            <a:off x="4464346" y="1458366"/>
            <a:ext cx="821932" cy="509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5D2F56-1B40-7046-BFEA-4C1C2563BD74}"/>
              </a:ext>
            </a:extLst>
          </p:cNvPr>
          <p:cNvSpPr txBox="1"/>
          <p:nvPr/>
        </p:nvSpPr>
        <p:spPr>
          <a:xfrm>
            <a:off x="8648089" y="1390077"/>
            <a:ext cx="30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 in clone size</a:t>
            </a:r>
          </a:p>
          <a:p>
            <a:pPr algn="ctr"/>
            <a:r>
              <a:rPr lang="en-US" dirty="0"/>
              <a:t>(survival during development)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E08DAEED-5BD8-A642-B00B-389848A0C125}"/>
              </a:ext>
            </a:extLst>
          </p:cNvPr>
          <p:cNvSpPr/>
          <p:nvPr/>
        </p:nvSpPr>
        <p:spPr>
          <a:xfrm>
            <a:off x="4464346" y="3587035"/>
            <a:ext cx="821932" cy="509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36A629-6703-0F47-994F-4E256114606A}"/>
              </a:ext>
            </a:extLst>
          </p:cNvPr>
          <p:cNvSpPr txBox="1"/>
          <p:nvPr/>
        </p:nvSpPr>
        <p:spPr>
          <a:xfrm>
            <a:off x="8158052" y="3518746"/>
            <a:ext cx="398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reduction in clone size</a:t>
            </a:r>
          </a:p>
          <a:p>
            <a:pPr algn="ctr"/>
            <a:r>
              <a:rPr lang="en-US" dirty="0"/>
              <a:t>(negative selection during development)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E83E36-040B-8A42-A491-0A613FE05DE3}"/>
              </a:ext>
            </a:extLst>
          </p:cNvPr>
          <p:cNvCxnSpPr>
            <a:cxnSpLocks/>
          </p:cNvCxnSpPr>
          <p:nvPr/>
        </p:nvCxnSpPr>
        <p:spPr>
          <a:xfrm>
            <a:off x="2657583" y="1273317"/>
            <a:ext cx="3189850" cy="1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A9BFD4-8F6E-8049-95F3-A2F35821F301}"/>
              </a:ext>
            </a:extLst>
          </p:cNvPr>
          <p:cNvCxnSpPr>
            <a:cxnSpLocks/>
          </p:cNvCxnSpPr>
          <p:nvPr/>
        </p:nvCxnSpPr>
        <p:spPr>
          <a:xfrm flipV="1">
            <a:off x="4532740" y="1264786"/>
            <a:ext cx="1733588" cy="86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1A26319-ABDA-A64D-99D5-8B3635797173}"/>
              </a:ext>
            </a:extLst>
          </p:cNvPr>
          <p:cNvSpPr txBox="1"/>
          <p:nvPr/>
        </p:nvSpPr>
        <p:spPr>
          <a:xfrm>
            <a:off x="4175528" y="809326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2B74CC-66A8-ED47-AC00-8C03AB7F0E45}"/>
              </a:ext>
            </a:extLst>
          </p:cNvPr>
          <p:cNvGrpSpPr/>
          <p:nvPr/>
        </p:nvGrpSpPr>
        <p:grpSpPr>
          <a:xfrm>
            <a:off x="5850047" y="1125302"/>
            <a:ext cx="1810123" cy="1175880"/>
            <a:chOff x="5850047" y="1125302"/>
            <a:chExt cx="1810123" cy="1175880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8DB6DE8-679F-544A-B2F0-442E4EAC044F}"/>
                </a:ext>
              </a:extLst>
            </p:cNvPr>
            <p:cNvSpPr/>
            <p:nvPr/>
          </p:nvSpPr>
          <p:spPr>
            <a:xfrm>
              <a:off x="5850047" y="1289627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12444B-43EF-924E-B2BD-B209539FE77B}"/>
                </a:ext>
              </a:extLst>
            </p:cNvPr>
            <p:cNvSpPr/>
            <p:nvPr/>
          </p:nvSpPr>
          <p:spPr>
            <a:xfrm>
              <a:off x="6377460" y="1552554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987EBAD-8BB9-CC40-A120-52470D80C5B1}"/>
                </a:ext>
              </a:extLst>
            </p:cNvPr>
            <p:cNvSpPr/>
            <p:nvPr/>
          </p:nvSpPr>
          <p:spPr>
            <a:xfrm>
              <a:off x="6292639" y="1125303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AA78CA8-63BE-B042-8F71-0EAEBDA14751}"/>
                </a:ext>
              </a:extLst>
            </p:cNvPr>
            <p:cNvSpPr/>
            <p:nvPr/>
          </p:nvSpPr>
          <p:spPr>
            <a:xfrm>
              <a:off x="6864733" y="1552553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D712481-1C82-764C-B03B-933B253013F9}"/>
                </a:ext>
              </a:extLst>
            </p:cNvPr>
            <p:cNvSpPr/>
            <p:nvPr/>
          </p:nvSpPr>
          <p:spPr>
            <a:xfrm>
              <a:off x="6812790" y="1125302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768DC14-0C42-2B48-A754-E6EA67F19C4E}"/>
                </a:ext>
              </a:extLst>
            </p:cNvPr>
            <p:cNvSpPr/>
            <p:nvPr/>
          </p:nvSpPr>
          <p:spPr>
            <a:xfrm>
              <a:off x="5881964" y="1742467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F1AE91A-7B00-C942-BBE4-7C5809BB146C}"/>
                </a:ext>
              </a:extLst>
            </p:cNvPr>
            <p:cNvSpPr/>
            <p:nvPr/>
          </p:nvSpPr>
          <p:spPr>
            <a:xfrm>
              <a:off x="6827802" y="2018152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C506DFD-ACF9-BE4E-AE69-603A89A43997}"/>
                </a:ext>
              </a:extLst>
            </p:cNvPr>
            <p:cNvSpPr/>
            <p:nvPr/>
          </p:nvSpPr>
          <p:spPr>
            <a:xfrm>
              <a:off x="7335145" y="1786621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AA41C13-535E-DD4A-ACE4-618F50C40D6B}"/>
                </a:ext>
              </a:extLst>
            </p:cNvPr>
            <p:cNvSpPr/>
            <p:nvPr/>
          </p:nvSpPr>
          <p:spPr>
            <a:xfrm>
              <a:off x="7355966" y="1294844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699B55D-CE01-014D-A52D-050A4A008DB1}"/>
                </a:ext>
              </a:extLst>
            </p:cNvPr>
            <p:cNvSpPr/>
            <p:nvPr/>
          </p:nvSpPr>
          <p:spPr>
            <a:xfrm>
              <a:off x="6320459" y="2018153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E423941-44F5-F84B-A49F-C207A60BD3D5}"/>
              </a:ext>
            </a:extLst>
          </p:cNvPr>
          <p:cNvCxnSpPr>
            <a:cxnSpLocks/>
          </p:cNvCxnSpPr>
          <p:nvPr/>
        </p:nvCxnSpPr>
        <p:spPr>
          <a:xfrm flipV="1">
            <a:off x="2692114" y="3388984"/>
            <a:ext cx="3707205" cy="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D6417-AB7D-A24C-8683-69D148F79527}"/>
              </a:ext>
            </a:extLst>
          </p:cNvPr>
          <p:cNvCxnSpPr/>
          <p:nvPr/>
        </p:nvCxnSpPr>
        <p:spPr>
          <a:xfrm flipV="1">
            <a:off x="2198241" y="3388984"/>
            <a:ext cx="1487274" cy="173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F173C60-77B9-6247-854A-1EDA6B5E1258}"/>
              </a:ext>
            </a:extLst>
          </p:cNvPr>
          <p:cNvSpPr txBox="1"/>
          <p:nvPr/>
        </p:nvSpPr>
        <p:spPr>
          <a:xfrm>
            <a:off x="10018643" y="5754757"/>
            <a:ext cx="138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Yousuke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34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785E6-4022-E447-92C8-09B28126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96" y="273816"/>
            <a:ext cx="4423196" cy="2835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5DC13A-5F7F-8B4E-933B-0FDDC8A9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062" y="385915"/>
            <a:ext cx="4305085" cy="254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D4189-C282-384E-AF7E-320F0D5F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017" y="3540366"/>
            <a:ext cx="4523664" cy="294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A2943-9CA7-294E-AE19-93D1169A8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681" y="3540367"/>
            <a:ext cx="4191933" cy="2833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D80978-F9C4-EC4C-9335-5F48CF53345D}"/>
              </a:ext>
            </a:extLst>
          </p:cNvPr>
          <p:cNvSpPr txBox="1"/>
          <p:nvPr/>
        </p:nvSpPr>
        <p:spPr>
          <a:xfrm>
            <a:off x="622852" y="1404730"/>
            <a:ext cx="132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TCR alpha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07021-BAF4-694A-9391-D47EED632B1F}"/>
              </a:ext>
            </a:extLst>
          </p:cNvPr>
          <p:cNvSpPr txBox="1"/>
          <p:nvPr/>
        </p:nvSpPr>
        <p:spPr>
          <a:xfrm>
            <a:off x="724569" y="4644374"/>
            <a:ext cx="132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TCR beta</a:t>
            </a:r>
          </a:p>
        </p:txBody>
      </p:sp>
    </p:spTree>
    <p:extLst>
      <p:ext uri="{BB962C8B-B14F-4D97-AF65-F5344CB8AC3E}">
        <p14:creationId xmlns:p14="http://schemas.microsoft.com/office/powerpoint/2010/main" val="157867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7D0F2-3119-1646-B84E-D2310E69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23" y="643466"/>
            <a:ext cx="733035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23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51C8D0-F7C1-2C4B-84E0-1462F0D49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623616"/>
              </p:ext>
            </p:extLst>
          </p:nvPr>
        </p:nvGraphicFramePr>
        <p:xfrm>
          <a:off x="367748" y="133257"/>
          <a:ext cx="1156914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469">
                  <a:extLst>
                    <a:ext uri="{9D8B030D-6E8A-4147-A177-3AD203B41FA5}">
                      <a16:colId xmlns:a16="http://schemas.microsoft.com/office/drawing/2014/main" val="2288480266"/>
                    </a:ext>
                  </a:extLst>
                </a:gridCol>
                <a:gridCol w="950360">
                  <a:extLst>
                    <a:ext uri="{9D8B030D-6E8A-4147-A177-3AD203B41FA5}">
                      <a16:colId xmlns:a16="http://schemas.microsoft.com/office/drawing/2014/main" val="1087470993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1648401535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3940044759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1782255035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202206063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3150696219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1477316478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3106583123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2431471419"/>
                    </a:ext>
                  </a:extLst>
                </a:gridCol>
              </a:tblGrid>
              <a:tr h="9427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TCRa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TCRb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TRBJ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CDR3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Beta CDR3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beta pair (clonal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448867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r>
                        <a:rPr lang="en-US" dirty="0"/>
                        <a:t>het_1MF1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022187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r>
                        <a:rPr lang="en-US" dirty="0"/>
                        <a:t>het_3MF1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96023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r>
                        <a:rPr lang="en-US" dirty="0"/>
                        <a:t>ko_1MF2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03443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40283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63544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394166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384514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163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25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E21FC5-B1F3-5A4F-AC10-67EB1290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88" y="0"/>
            <a:ext cx="46816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7594-1969-604E-BA83-E180C6CBA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774" y="1995255"/>
            <a:ext cx="4402914" cy="42484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0DECE6-D34F-0C4B-8649-14E799C42BB2}"/>
              </a:ext>
            </a:extLst>
          </p:cNvPr>
          <p:cNvSpPr/>
          <p:nvPr/>
        </p:nvSpPr>
        <p:spPr>
          <a:xfrm>
            <a:off x="4779231" y="1806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Alpha and Beta chain Variable (V) gene usage among samples. The heat map shows the gene usage proportion inside each sample for the V genes listed on the right of figure.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6AE3C-6FFC-EF4E-BCC1-096876C17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07" y="922178"/>
            <a:ext cx="4402945" cy="53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008AD7-1867-8C4E-B0CC-A548F14AB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9" r="16430"/>
          <a:stretch/>
        </p:blipFill>
        <p:spPr>
          <a:xfrm>
            <a:off x="1" y="334119"/>
            <a:ext cx="3369364" cy="65238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3D6503-2B5C-4B44-8B2A-4E710372A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93" y="334119"/>
            <a:ext cx="2995699" cy="6206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C89D02-2167-164D-8752-85299527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024" y="1409864"/>
            <a:ext cx="2310367" cy="4372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C002-F3FE-A54C-B1B8-0A58EE34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109" y="1437027"/>
            <a:ext cx="2639797" cy="39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6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A5A3B-24B7-1C4E-9437-9B581579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5" y="0"/>
            <a:ext cx="295063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DF6D5-70ED-3E43-B2B2-F6F3857F5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044" y="0"/>
            <a:ext cx="2625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20E36-CE69-F94D-96AE-D305BC3F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496" y="0"/>
            <a:ext cx="27273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F221B-ACC5-7C45-9D59-50E9536E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636" y="0"/>
            <a:ext cx="328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1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BABB41-8F35-0848-AC03-ED2A2046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99" y="0"/>
            <a:ext cx="11506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5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BC3EA-D422-7640-816E-2EF69D89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904" y="234214"/>
            <a:ext cx="6434049" cy="3171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7EAD9-F9AF-C849-960B-FB3372D8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95" y="3429000"/>
            <a:ext cx="6334658" cy="3096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E08B2-AD9A-BB4D-9560-03C82EFDCA32}"/>
              </a:ext>
            </a:extLst>
          </p:cNvPr>
          <p:cNvSpPr txBox="1"/>
          <p:nvPr/>
        </p:nvSpPr>
        <p:spPr>
          <a:xfrm>
            <a:off x="795130" y="163516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integration(batch correction)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1DA10-89B6-3146-A3BF-B98E41A5CA1F}"/>
              </a:ext>
            </a:extLst>
          </p:cNvPr>
          <p:cNvSpPr txBox="1"/>
          <p:nvPr/>
        </p:nvSpPr>
        <p:spPr>
          <a:xfrm>
            <a:off x="795130" y="4668840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integration(batch correction)</a:t>
            </a:r>
          </a:p>
        </p:txBody>
      </p:sp>
    </p:spTree>
    <p:extLst>
      <p:ext uri="{BB962C8B-B14F-4D97-AF65-F5344CB8AC3E}">
        <p14:creationId xmlns:p14="http://schemas.microsoft.com/office/powerpoint/2010/main" val="390111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25B3-3205-4281-92B7-FDE4A41BC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TCRa</a:t>
            </a:r>
            <a:r>
              <a:rPr lang="en-US" dirty="0"/>
              <a:t> </a:t>
            </a:r>
            <a:r>
              <a:rPr lang="en-US" dirty="0" err="1"/>
              <a:t>seqences</a:t>
            </a:r>
            <a:r>
              <a:rPr lang="en-US" dirty="0"/>
              <a:t> of interest from bulk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FA9B3-B9AC-43D6-BF9F-F053AE551F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Melina Frantzeskakis </a:t>
            </a:r>
          </a:p>
          <a:p>
            <a:r>
              <a:rPr lang="en-US" dirty="0"/>
              <a:t>Yousuke takahama</a:t>
            </a:r>
          </a:p>
        </p:txBody>
      </p:sp>
    </p:spTree>
    <p:extLst>
      <p:ext uri="{BB962C8B-B14F-4D97-AF65-F5344CB8AC3E}">
        <p14:creationId xmlns:p14="http://schemas.microsoft.com/office/powerpoint/2010/main" val="1660404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F8AD1B-4BFB-AC46-96E1-006CC421D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70891"/>
            <a:ext cx="9182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2000" b="0" dirty="0">
                <a:cs typeface="Arial" charset="0"/>
              </a:rPr>
              <a:t>These </a:t>
            </a:r>
            <a:r>
              <a:rPr lang="en-US" altLang="ja-JP" sz="2000" b="0" dirty="0" err="1">
                <a:cs typeface="Arial" charset="0"/>
              </a:rPr>
              <a:t>TCR</a:t>
            </a:r>
            <a:r>
              <a:rPr lang="en-US" altLang="ja-JP" sz="2000" b="0" dirty="0" err="1">
                <a:latin typeface="Symbol" pitchFamily="2" charset="2"/>
                <a:cs typeface="Arial" charset="0"/>
              </a:rPr>
              <a:t>a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 </a:t>
            </a:r>
            <a:r>
              <a:rPr lang="en-US" altLang="ja-JP" sz="2000" b="0" dirty="0">
                <a:cs typeface="Arial" charset="0"/>
              </a:rPr>
              <a:t>sequences, including entire CDR3 and entire VJ sequences, are found only in either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5t+/- or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5t-/- CD8 T cells</a:t>
            </a:r>
            <a:endParaRPr kumimoji="1" lang="ja-JP" altLang="en-US" sz="2000" b="0" dirty="0">
              <a:cs typeface="Arial" charset="0"/>
            </a:endParaRPr>
          </a:p>
        </p:txBody>
      </p:sp>
      <p:sp>
        <p:nvSpPr>
          <p:cNvPr id="26" name="テキスト ボックス 13">
            <a:extLst>
              <a:ext uri="{FF2B5EF4-FFF2-40B4-BE49-F238E27FC236}">
                <a16:creationId xmlns:a16="http://schemas.microsoft.com/office/drawing/2014/main" id="{D615FD3A-D326-6A4E-9C15-8F1FEEF2A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107360"/>
            <a:ext cx="92193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ja-JP" sz="2000" b="0" dirty="0">
                <a:cs typeface="Arial" charset="0"/>
              </a:rPr>
              <a:t>101</a:t>
            </a:r>
            <a:r>
              <a:rPr kumimoji="1" lang="en-US" altLang="ja-JP" sz="2000" b="0" dirty="0">
                <a:cs typeface="Arial" charset="0"/>
              </a:rPr>
              <a:t> unique </a:t>
            </a:r>
            <a:r>
              <a:rPr kumimoji="1" lang="en-US" altLang="ja-JP" sz="2000" b="0" dirty="0" err="1">
                <a:cs typeface="Arial" charset="0"/>
              </a:rPr>
              <a:t>TCR</a:t>
            </a:r>
            <a:r>
              <a:rPr kumimoji="1" lang="en-US" altLang="ja-JP" sz="2000" b="0" dirty="0" err="1">
                <a:latin typeface="Symbol" pitchFamily="2" charset="2"/>
                <a:cs typeface="Arial" charset="0"/>
              </a:rPr>
              <a:t>a</a:t>
            </a:r>
            <a:r>
              <a:rPr kumimoji="1" lang="en-US" altLang="ja-JP" sz="2000" b="0" dirty="0">
                <a:cs typeface="Arial" charset="0"/>
              </a:rPr>
              <a:t> sequences are detected </a:t>
            </a:r>
            <a:r>
              <a:rPr lang="en-US" altLang="ja-JP" sz="2000" b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ja-JP" sz="2000" dirty="0">
                <a:latin typeface="Symbol" pitchFamily="2" charset="2"/>
                <a:cs typeface="Arial" panose="020B0604020202020204" pitchFamily="34" charset="0"/>
              </a:rPr>
              <a:t>b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5t+/- and not in any </a:t>
            </a:r>
            <a:r>
              <a:rPr lang="en-US" altLang="ja-JP" sz="2000" dirty="0">
                <a:latin typeface="Symbol" pitchFamily="2" charset="2"/>
                <a:cs typeface="Arial" panose="020B0604020202020204" pitchFamily="34" charset="0"/>
              </a:rPr>
              <a:t>b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5t-/-</a:t>
            </a:r>
            <a:endParaRPr kumimoji="1" lang="ja-JP" altLang="en-US" sz="2000" dirty="0">
              <a:cs typeface="Arial" charset="0"/>
            </a:endParaRPr>
          </a:p>
        </p:txBody>
      </p:sp>
      <p:sp>
        <p:nvSpPr>
          <p:cNvPr id="27" name="テキスト ボックス 13">
            <a:extLst>
              <a:ext uri="{FF2B5EF4-FFF2-40B4-BE49-F238E27FC236}">
                <a16:creationId xmlns:a16="http://schemas.microsoft.com/office/drawing/2014/main" id="{2F9CF08B-E7B5-5441-A6D9-C3557DFA9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2781688"/>
            <a:ext cx="92193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ja-JP" sz="2000" b="0" dirty="0">
                <a:cs typeface="Arial" charset="0"/>
              </a:rPr>
              <a:t>552 </a:t>
            </a:r>
            <a:r>
              <a:rPr kumimoji="1" lang="en-US" altLang="ja-JP" sz="2000" b="0" dirty="0">
                <a:cs typeface="Arial" charset="0"/>
              </a:rPr>
              <a:t>unique </a:t>
            </a:r>
            <a:r>
              <a:rPr kumimoji="1" lang="en-US" altLang="ja-JP" sz="2000" b="0" dirty="0" err="1">
                <a:cs typeface="Arial" charset="0"/>
              </a:rPr>
              <a:t>TCR</a:t>
            </a:r>
            <a:r>
              <a:rPr kumimoji="1" lang="en-US" altLang="ja-JP" sz="2000" b="0" dirty="0" err="1">
                <a:latin typeface="Symbol" pitchFamily="2" charset="2"/>
                <a:cs typeface="Arial" charset="0"/>
              </a:rPr>
              <a:t>a</a:t>
            </a:r>
            <a:r>
              <a:rPr kumimoji="1" lang="en-US" altLang="ja-JP" sz="2000" b="0" dirty="0">
                <a:cs typeface="Arial" charset="0"/>
              </a:rPr>
              <a:t> </a:t>
            </a:r>
            <a:r>
              <a:rPr lang="en-US" altLang="ja-JP" sz="2000" b="0" dirty="0">
                <a:cs typeface="Arial" charset="0"/>
              </a:rPr>
              <a:t>sequences </a:t>
            </a:r>
            <a:r>
              <a:rPr kumimoji="1" lang="en-US" altLang="ja-JP" sz="2000" b="0" dirty="0">
                <a:cs typeface="Arial" charset="0"/>
              </a:rPr>
              <a:t>are detected in </a:t>
            </a:r>
            <a:r>
              <a:rPr kumimoji="1" lang="en-US" altLang="ja-JP" sz="2000" dirty="0">
                <a:cs typeface="Arial" charset="0"/>
              </a:rPr>
              <a:t>all </a:t>
            </a:r>
            <a:r>
              <a:rPr lang="en-US" altLang="ja-JP" sz="200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dirty="0">
                <a:cs typeface="Arial" charset="0"/>
              </a:rPr>
              <a:t>5t-/-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and not in any </a:t>
            </a:r>
            <a:r>
              <a:rPr lang="en-US" altLang="ja-JP" sz="2000" dirty="0">
                <a:latin typeface="Symbol" pitchFamily="2" charset="2"/>
                <a:cs typeface="Arial" panose="020B0604020202020204" pitchFamily="34" charset="0"/>
              </a:rPr>
              <a:t>b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5t+/-</a:t>
            </a:r>
            <a:endParaRPr kumimoji="1" lang="ja-JP" altLang="en-US" sz="2000" dirty="0">
              <a:cs typeface="Arial" charset="0"/>
            </a:endParaRPr>
          </a:p>
        </p:txBody>
      </p:sp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C9DC70D7-75D1-0A49-9A4C-94DCC3FFFAA2}"/>
              </a:ext>
            </a:extLst>
          </p:cNvPr>
          <p:cNvGraphicFramePr>
            <a:graphicFrameLocks noGrp="1"/>
          </p:cNvGraphicFramePr>
          <p:nvPr/>
        </p:nvGraphicFramePr>
        <p:xfrm>
          <a:off x="1646782" y="3213021"/>
          <a:ext cx="7607486" cy="1859956"/>
        </p:xfrm>
        <a:graphic>
          <a:graphicData uri="http://schemas.openxmlformats.org/drawingml/2006/table">
            <a:tbl>
              <a:tblPr/>
              <a:tblGrid>
                <a:gridCol w="1458610">
                  <a:extLst>
                    <a:ext uri="{9D8B030D-6E8A-4147-A177-3AD203B41FA5}">
                      <a16:colId xmlns:a16="http://schemas.microsoft.com/office/drawing/2014/main" val="975769551"/>
                    </a:ext>
                  </a:extLst>
                </a:gridCol>
                <a:gridCol w="2166080">
                  <a:extLst>
                    <a:ext uri="{9D8B030D-6E8A-4147-A177-3AD203B41FA5}">
                      <a16:colId xmlns:a16="http://schemas.microsoft.com/office/drawing/2014/main" val="935118169"/>
                    </a:ext>
                  </a:extLst>
                </a:gridCol>
                <a:gridCol w="908356">
                  <a:extLst>
                    <a:ext uri="{9D8B030D-6E8A-4147-A177-3AD203B41FA5}">
                      <a16:colId xmlns:a16="http://schemas.microsoft.com/office/drawing/2014/main" val="3537368350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1232292429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4230675701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835878490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1029986123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778561459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236792213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925933234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1154127023"/>
                    </a:ext>
                  </a:extLst>
                </a:gridCol>
              </a:tblGrid>
              <a:tr h="265708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CDR3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Frequency (%)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258870"/>
                  </a:ext>
                </a:extLst>
              </a:tr>
              <a:tr h="26570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游ゴシック" panose="020B0400000000000000" pitchFamily="34" charset="-128"/>
                        </a:rPr>
                        <a:t>b</a:t>
                      </a:r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5t+/-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游ゴシック" panose="020B0400000000000000" pitchFamily="34" charset="-128"/>
                        </a:rPr>
                        <a:t>b</a:t>
                      </a:r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5t-/-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8221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TRAV13-4/DV7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CAMEQGGSAKLIF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TRAJ57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0.077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0.004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73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0.003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73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0.047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91847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TRAV13D-1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CALEPGYQNFYF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TRAJ49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0.021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0.036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0.035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0.008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91981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TRAV13D-4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CAPMSNYNVLYF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0.031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0.028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0.018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49424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TRAV13-4/DV7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CAMESGANTGKLTF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TRAJ52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0.0003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F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0.035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834822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TRAV13D-1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CALETGNTGKLIF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TRAJ37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0.001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0.045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0.022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0.004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7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401527"/>
                  </a:ext>
                </a:extLst>
              </a:tr>
            </a:tbl>
          </a:graphicData>
        </a:graphic>
      </p:graphicFrame>
      <p:graphicFrame>
        <p:nvGraphicFramePr>
          <p:cNvPr id="29" name="表 28">
            <a:extLst>
              <a:ext uri="{FF2B5EF4-FFF2-40B4-BE49-F238E27FC236}">
                <a16:creationId xmlns:a16="http://schemas.microsoft.com/office/drawing/2014/main" id="{C7E55BA1-D602-C945-ABBB-BE2A4488D371}"/>
              </a:ext>
            </a:extLst>
          </p:cNvPr>
          <p:cNvGraphicFramePr>
            <a:graphicFrameLocks noGrp="1"/>
          </p:cNvGraphicFramePr>
          <p:nvPr/>
        </p:nvGraphicFramePr>
        <p:xfrm>
          <a:off x="1646783" y="595681"/>
          <a:ext cx="7607486" cy="1859956"/>
        </p:xfrm>
        <a:graphic>
          <a:graphicData uri="http://schemas.openxmlformats.org/drawingml/2006/table">
            <a:tbl>
              <a:tblPr/>
              <a:tblGrid>
                <a:gridCol w="1458610">
                  <a:extLst>
                    <a:ext uri="{9D8B030D-6E8A-4147-A177-3AD203B41FA5}">
                      <a16:colId xmlns:a16="http://schemas.microsoft.com/office/drawing/2014/main" val="3176870357"/>
                    </a:ext>
                  </a:extLst>
                </a:gridCol>
                <a:gridCol w="2166080">
                  <a:extLst>
                    <a:ext uri="{9D8B030D-6E8A-4147-A177-3AD203B41FA5}">
                      <a16:colId xmlns:a16="http://schemas.microsoft.com/office/drawing/2014/main" val="903573997"/>
                    </a:ext>
                  </a:extLst>
                </a:gridCol>
                <a:gridCol w="908356">
                  <a:extLst>
                    <a:ext uri="{9D8B030D-6E8A-4147-A177-3AD203B41FA5}">
                      <a16:colId xmlns:a16="http://schemas.microsoft.com/office/drawing/2014/main" val="1852222180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2179598815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3059890464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1724324214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4075495888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811455484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844670673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7079472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1765117561"/>
                    </a:ext>
                  </a:extLst>
                </a:gridCol>
              </a:tblGrid>
              <a:tr h="265708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CDR3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Frequency (%)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159632"/>
                  </a:ext>
                </a:extLst>
              </a:tr>
              <a:tr h="26570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游ゴシック" panose="020B0400000000000000" pitchFamily="34" charset="-128"/>
                        </a:rPr>
                        <a:t>b</a:t>
                      </a:r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5t+/-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游ゴシック" panose="020B0400000000000000" pitchFamily="34" charset="-128"/>
                        </a:rPr>
                        <a:t>b</a:t>
                      </a:r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5t-/-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7687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CALGNYQLIW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TRAJ33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0.070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0.0004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E0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0.029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0.009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386551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TRAV14-2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CAASGMDSNYQLIW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TRAJ33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0.065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0.016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955147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TRAV12D-2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CASNTNKVVF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TRAJ34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0.013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0.044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295567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TRAV4D-3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CAAVNTEGADRLTF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TRAJ45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0.0001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F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0.046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0.012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0.009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223001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CALGNNRIFF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TRAJ31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0.053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0.005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0.0001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1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618882"/>
                  </a:ext>
                </a:extLst>
              </a:tr>
            </a:tbl>
          </a:graphicData>
        </a:graphic>
      </p:graphicFrame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082DD796-C6B6-9B49-91A0-F1DF667477B0}"/>
              </a:ext>
            </a:extLst>
          </p:cNvPr>
          <p:cNvGrpSpPr/>
          <p:nvPr/>
        </p:nvGrpSpPr>
        <p:grpSpPr>
          <a:xfrm>
            <a:off x="9423718" y="1018372"/>
            <a:ext cx="1168083" cy="1240353"/>
            <a:chOff x="7887091" y="1937395"/>
            <a:chExt cx="1168083" cy="1240353"/>
          </a:xfrm>
        </p:grpSpPr>
        <p:sp>
          <p:nvSpPr>
            <p:cNvPr id="43" name="正方形/長方形 58">
              <a:extLst>
                <a:ext uri="{FF2B5EF4-FFF2-40B4-BE49-F238E27FC236}">
                  <a16:creationId xmlns:a16="http://schemas.microsoft.com/office/drawing/2014/main" id="{94DAE964-5E80-BA43-A022-7FC6436E6E56}"/>
                </a:ext>
              </a:extLst>
            </p:cNvPr>
            <p:cNvSpPr/>
            <p:nvPr/>
          </p:nvSpPr>
          <p:spPr>
            <a:xfrm>
              <a:off x="7887091" y="2346150"/>
              <a:ext cx="193122" cy="155102"/>
            </a:xfrm>
            <a:prstGeom prst="rect">
              <a:avLst/>
            </a:prstGeom>
            <a:solidFill>
              <a:srgbClr val="FC69DC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44" name="テキスト ボックス 62">
              <a:extLst>
                <a:ext uri="{FF2B5EF4-FFF2-40B4-BE49-F238E27FC236}">
                  <a16:creationId xmlns:a16="http://schemas.microsoft.com/office/drawing/2014/main" id="{CCBF3D00-63C1-C943-AE33-9EEBC98C0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0535" y="1937395"/>
              <a:ext cx="7681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1800" b="0" dirty="0">
                  <a:cs typeface="Arial" panose="020B0604020202020204" pitchFamily="34" charset="0"/>
                </a:rPr>
                <a:t>&gt;0.01</a:t>
              </a:r>
              <a:endParaRPr kumimoji="1" lang="ja-JP" altLang="en-US" sz="1800" b="0">
                <a:cs typeface="Arial" panose="020B0604020202020204" pitchFamily="34" charset="0"/>
              </a:endParaRPr>
            </a:p>
          </p:txBody>
        </p:sp>
        <p:sp>
          <p:nvSpPr>
            <p:cNvPr id="45" name="正方形/長方形 58">
              <a:extLst>
                <a:ext uri="{FF2B5EF4-FFF2-40B4-BE49-F238E27FC236}">
                  <a16:creationId xmlns:a16="http://schemas.microsoft.com/office/drawing/2014/main" id="{80311646-1162-D147-AC66-65FCFD117777}"/>
                </a:ext>
              </a:extLst>
            </p:cNvPr>
            <p:cNvSpPr/>
            <p:nvPr/>
          </p:nvSpPr>
          <p:spPr>
            <a:xfrm>
              <a:off x="7887091" y="2623677"/>
              <a:ext cx="193122" cy="155102"/>
            </a:xfrm>
            <a:prstGeom prst="rect">
              <a:avLst/>
            </a:prstGeom>
            <a:solidFill>
              <a:srgbClr val="F9DFF7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46" name="テキスト ボックス 62">
              <a:extLst>
                <a:ext uri="{FF2B5EF4-FFF2-40B4-BE49-F238E27FC236}">
                  <a16:creationId xmlns:a16="http://schemas.microsoft.com/office/drawing/2014/main" id="{52F9E96D-960B-6142-852B-840E12208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0535" y="2240371"/>
              <a:ext cx="8963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1800" b="0" dirty="0">
                  <a:cs typeface="Arial" panose="020B0604020202020204" pitchFamily="34" charset="0"/>
                </a:rPr>
                <a:t>&gt;0.001</a:t>
              </a:r>
              <a:endParaRPr kumimoji="1" lang="ja-JP" altLang="en-US" sz="1800" b="0">
                <a:cs typeface="Arial" panose="020B0604020202020204" pitchFamily="34" charset="0"/>
              </a:endParaRPr>
            </a:p>
          </p:txBody>
        </p:sp>
        <p:sp>
          <p:nvSpPr>
            <p:cNvPr id="47" name="テキスト ボックス 62">
              <a:extLst>
                <a:ext uri="{FF2B5EF4-FFF2-40B4-BE49-F238E27FC236}">
                  <a16:creationId xmlns:a16="http://schemas.microsoft.com/office/drawing/2014/main" id="{A0419BB6-C7C5-9B4D-8836-84543E146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0535" y="2517898"/>
              <a:ext cx="10246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1800" b="0" dirty="0">
                  <a:cs typeface="Arial" panose="020B0604020202020204" pitchFamily="34" charset="0"/>
                </a:rPr>
                <a:t>&gt;0.0001</a:t>
              </a:r>
              <a:endParaRPr kumimoji="1" lang="ja-JP" altLang="en-US" sz="1800" b="0">
                <a:cs typeface="Arial" panose="020B0604020202020204" pitchFamily="34" charset="0"/>
              </a:endParaRPr>
            </a:p>
          </p:txBody>
        </p:sp>
        <p:sp>
          <p:nvSpPr>
            <p:cNvPr id="48" name="正方形/長方形 58">
              <a:extLst>
                <a:ext uri="{FF2B5EF4-FFF2-40B4-BE49-F238E27FC236}">
                  <a16:creationId xmlns:a16="http://schemas.microsoft.com/office/drawing/2014/main" id="{87FA881D-B38D-6B45-AD6E-3CEE01C6E642}"/>
                </a:ext>
              </a:extLst>
            </p:cNvPr>
            <p:cNvSpPr/>
            <p:nvPr/>
          </p:nvSpPr>
          <p:spPr>
            <a:xfrm>
              <a:off x="7887091" y="2904861"/>
              <a:ext cx="193122" cy="1551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49" name="テキスト ボックス 62">
              <a:extLst>
                <a:ext uri="{FF2B5EF4-FFF2-40B4-BE49-F238E27FC236}">
                  <a16:creationId xmlns:a16="http://schemas.microsoft.com/office/drawing/2014/main" id="{E1E23ED0-82D5-574B-9A07-641B4A12B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0535" y="2808416"/>
              <a:ext cx="6399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1800" b="0" dirty="0">
                  <a:cs typeface="Arial" panose="020B0604020202020204" pitchFamily="34" charset="0"/>
                </a:rPr>
                <a:t>=0.0</a:t>
              </a:r>
              <a:endParaRPr kumimoji="1" lang="ja-JP" altLang="en-US" sz="1800" b="0">
                <a:cs typeface="Arial" panose="020B0604020202020204" pitchFamily="34" charset="0"/>
              </a:endParaRPr>
            </a:p>
          </p:txBody>
        </p:sp>
        <p:sp>
          <p:nvSpPr>
            <p:cNvPr id="50" name="正方形/長方形 58">
              <a:extLst>
                <a:ext uri="{FF2B5EF4-FFF2-40B4-BE49-F238E27FC236}">
                  <a16:creationId xmlns:a16="http://schemas.microsoft.com/office/drawing/2014/main" id="{9D770D7B-3843-4A44-A02E-48F831177FC3}"/>
                </a:ext>
              </a:extLst>
            </p:cNvPr>
            <p:cNvSpPr/>
            <p:nvPr/>
          </p:nvSpPr>
          <p:spPr>
            <a:xfrm>
              <a:off x="7887091" y="2043174"/>
              <a:ext cx="193122" cy="155102"/>
            </a:xfrm>
            <a:prstGeom prst="rect">
              <a:avLst/>
            </a:prstGeom>
            <a:solidFill>
              <a:srgbClr val="FF26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0ED1441-191B-1347-A90C-5BBA5F5CC25B}"/>
              </a:ext>
            </a:extLst>
          </p:cNvPr>
          <p:cNvSpPr txBox="1"/>
          <p:nvPr/>
        </p:nvSpPr>
        <p:spPr>
          <a:xfrm>
            <a:off x="4476039" y="5160692"/>
            <a:ext cx="617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i="1" dirty="0"/>
              <a:t>Shown are unique s</a:t>
            </a:r>
            <a:r>
              <a:rPr kumimoji="1" lang="en-US" altLang="ja-JP" i="1" dirty="0"/>
              <a:t>equences with </a:t>
            </a:r>
            <a:r>
              <a:rPr lang="en-US" altLang="ja-JP" i="1" dirty="0"/>
              <a:t>top 5 high average frequency</a:t>
            </a:r>
            <a:endParaRPr kumimoji="1" lang="ja-JP" altLang="en-US" i="1" dirty="0"/>
          </a:p>
        </p:txBody>
      </p:sp>
    </p:spTree>
    <p:extLst>
      <p:ext uri="{BB962C8B-B14F-4D97-AF65-F5344CB8AC3E}">
        <p14:creationId xmlns:p14="http://schemas.microsoft.com/office/powerpoint/2010/main" val="22178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直線矢印コネクタ 79">
            <a:extLst>
              <a:ext uri="{FF2B5EF4-FFF2-40B4-BE49-F238E27FC236}">
                <a16:creationId xmlns:a16="http://schemas.microsoft.com/office/drawing/2014/main" id="{20FEBD55-58B1-C44E-B590-110118CBB48C}"/>
              </a:ext>
            </a:extLst>
          </p:cNvPr>
          <p:cNvCxnSpPr>
            <a:cxnSpLocks/>
          </p:cNvCxnSpPr>
          <p:nvPr/>
        </p:nvCxnSpPr>
        <p:spPr>
          <a:xfrm>
            <a:off x="3954685" y="5589481"/>
            <a:ext cx="196241" cy="545989"/>
          </a:xfrm>
          <a:prstGeom prst="straightConnector1">
            <a:avLst/>
          </a:prstGeom>
          <a:ln w="38100">
            <a:solidFill>
              <a:srgbClr val="0432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69">
            <a:extLst>
              <a:ext uri="{FF2B5EF4-FFF2-40B4-BE49-F238E27FC236}">
                <a16:creationId xmlns:a16="http://schemas.microsoft.com/office/drawing/2014/main" id="{675D9673-FF21-EC48-92EE-B116859A7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760" y="5930335"/>
            <a:ext cx="65702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rPr>
              <a:t>TCR</a:t>
            </a:r>
            <a:r>
              <a:rPr lang="en-US" altLang="ja-JP" sz="2000" dirty="0">
                <a:solidFill>
                  <a:srgbClr val="0432FF"/>
                </a:solidFill>
                <a:latin typeface="Symbol" pitchFamily="2" charset="2"/>
                <a:ea typeface="ヒラギノ角ゴ Pro W3"/>
                <a:cs typeface="Arial" panose="020B0604020202020204" pitchFamily="34" charset="0"/>
              </a:rPr>
              <a:t>a</a:t>
            </a:r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rPr>
              <a:t>#1 is highly selective in </a:t>
            </a:r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β5t+/- than β5t-/-</a:t>
            </a:r>
          </a:p>
        </p:txBody>
      </p:sp>
      <p:sp>
        <p:nvSpPr>
          <p:cNvPr id="41" name="テキスト ボックス 4">
            <a:extLst>
              <a:ext uri="{FF2B5EF4-FFF2-40B4-BE49-F238E27FC236}">
                <a16:creationId xmlns:a16="http://schemas.microsoft.com/office/drawing/2014/main" id="{1FEF1FF1-98E8-E34C-9904-E88C8AAA6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84" y="3358107"/>
            <a:ext cx="58626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ja-JP" sz="2000" b="0" dirty="0">
                <a:cs typeface="Arial" panose="020B0604020202020204" pitchFamily="34" charset="0"/>
              </a:rPr>
              <a:t>Top 5 highly frequent sequences</a:t>
            </a: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1AB8181C-34D1-3249-9D6F-A31AD73E2AAF}"/>
              </a:ext>
            </a:extLst>
          </p:cNvPr>
          <p:cNvGrpSpPr/>
          <p:nvPr/>
        </p:nvGrpSpPr>
        <p:grpSpPr>
          <a:xfrm>
            <a:off x="8471470" y="1685202"/>
            <a:ext cx="1693371" cy="1823925"/>
            <a:chOff x="7151587" y="1476674"/>
            <a:chExt cx="1693371" cy="1823925"/>
          </a:xfrm>
        </p:grpSpPr>
        <p:sp>
          <p:nvSpPr>
            <p:cNvPr id="58" name="正方形/長方形 58">
              <a:extLst>
                <a:ext uri="{FF2B5EF4-FFF2-40B4-BE49-F238E27FC236}">
                  <a16:creationId xmlns:a16="http://schemas.microsoft.com/office/drawing/2014/main" id="{3AE225F2-4397-DB4E-81DC-DF267E8F14B5}"/>
                </a:ext>
              </a:extLst>
            </p:cNvPr>
            <p:cNvSpPr/>
            <p:nvPr/>
          </p:nvSpPr>
          <p:spPr>
            <a:xfrm>
              <a:off x="7151587" y="2417781"/>
              <a:ext cx="432434" cy="163830"/>
            </a:xfrm>
            <a:prstGeom prst="rect">
              <a:avLst/>
            </a:prstGeom>
            <a:solidFill>
              <a:srgbClr val="FBD0EB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3" name="正方形/長方形 58">
              <a:extLst>
                <a:ext uri="{FF2B5EF4-FFF2-40B4-BE49-F238E27FC236}">
                  <a16:creationId xmlns:a16="http://schemas.microsoft.com/office/drawing/2014/main" id="{9990E8BE-D061-AC43-B530-878F0E2A7091}"/>
                </a:ext>
              </a:extLst>
            </p:cNvPr>
            <p:cNvSpPr/>
            <p:nvPr/>
          </p:nvSpPr>
          <p:spPr>
            <a:xfrm>
              <a:off x="7151587" y="1594814"/>
              <a:ext cx="432434" cy="16383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4" name="テキスト ボックス 62">
              <a:extLst>
                <a:ext uri="{FF2B5EF4-FFF2-40B4-BE49-F238E27FC236}">
                  <a16:creationId xmlns:a16="http://schemas.microsoft.com/office/drawing/2014/main" id="{A53E4FA2-A347-614F-908F-9371C3ED8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476674"/>
              <a:ext cx="6896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&gt;1.0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65" name="正方形/長方形 58">
              <a:extLst>
                <a:ext uri="{FF2B5EF4-FFF2-40B4-BE49-F238E27FC236}">
                  <a16:creationId xmlns:a16="http://schemas.microsoft.com/office/drawing/2014/main" id="{443BE8BF-6134-EF4A-BCDC-17B066BCF24E}"/>
                </a:ext>
              </a:extLst>
            </p:cNvPr>
            <p:cNvSpPr/>
            <p:nvPr/>
          </p:nvSpPr>
          <p:spPr>
            <a:xfrm>
              <a:off x="7151587" y="1845846"/>
              <a:ext cx="432434" cy="163830"/>
            </a:xfrm>
            <a:prstGeom prst="rect">
              <a:avLst/>
            </a:prstGeom>
            <a:solidFill>
              <a:srgbClr val="E6419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7" name="テキスト ボックス 62">
              <a:extLst>
                <a:ext uri="{FF2B5EF4-FFF2-40B4-BE49-F238E27FC236}">
                  <a16:creationId xmlns:a16="http://schemas.microsoft.com/office/drawing/2014/main" id="{E01980D2-EC6D-1645-A08A-A3161C826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727706"/>
              <a:ext cx="6896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68" name="テキスト ボックス 62">
              <a:extLst>
                <a:ext uri="{FF2B5EF4-FFF2-40B4-BE49-F238E27FC236}">
                  <a16:creationId xmlns:a16="http://schemas.microsoft.com/office/drawing/2014/main" id="{C0CC47FB-DDCB-0D47-A5CB-C77A2B06E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996665"/>
              <a:ext cx="8322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1" name="正方形/長方形 58">
              <a:extLst>
                <a:ext uri="{FF2B5EF4-FFF2-40B4-BE49-F238E27FC236}">
                  <a16:creationId xmlns:a16="http://schemas.microsoft.com/office/drawing/2014/main" id="{51C20571-4174-0E47-80E0-6533E8BFB81E}"/>
                </a:ext>
              </a:extLst>
            </p:cNvPr>
            <p:cNvSpPr/>
            <p:nvPr/>
          </p:nvSpPr>
          <p:spPr>
            <a:xfrm>
              <a:off x="7151587" y="2695308"/>
              <a:ext cx="432434" cy="163830"/>
            </a:xfrm>
            <a:prstGeom prst="rect">
              <a:avLst/>
            </a:prstGeom>
            <a:solidFill>
              <a:srgbClr val="FEF8FF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72" name="テキスト ボックス 62">
              <a:extLst>
                <a:ext uri="{FF2B5EF4-FFF2-40B4-BE49-F238E27FC236}">
                  <a16:creationId xmlns:a16="http://schemas.microsoft.com/office/drawing/2014/main" id="{080F1B32-B853-0A4A-BAF5-4F19BB279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299641"/>
              <a:ext cx="9749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3" name="正方形/長方形 58">
              <a:extLst>
                <a:ext uri="{FF2B5EF4-FFF2-40B4-BE49-F238E27FC236}">
                  <a16:creationId xmlns:a16="http://schemas.microsoft.com/office/drawing/2014/main" id="{A9F4DB9F-3F8B-A948-9DE9-8D9F90D88952}"/>
                </a:ext>
              </a:extLst>
            </p:cNvPr>
            <p:cNvSpPr/>
            <p:nvPr/>
          </p:nvSpPr>
          <p:spPr>
            <a:xfrm>
              <a:off x="7151587" y="3018629"/>
              <a:ext cx="432434" cy="1638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75" name="テキスト ボックス 62">
              <a:extLst>
                <a:ext uri="{FF2B5EF4-FFF2-40B4-BE49-F238E27FC236}">
                  <a16:creationId xmlns:a16="http://schemas.microsoft.com/office/drawing/2014/main" id="{8EDF22EB-509B-2248-BFCD-1695F243C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577168"/>
              <a:ext cx="11176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8" name="テキスト ボックス 62">
              <a:extLst>
                <a:ext uri="{FF2B5EF4-FFF2-40B4-BE49-F238E27FC236}">
                  <a16:creationId xmlns:a16="http://schemas.microsoft.com/office/drawing/2014/main" id="{64973852-7606-A64C-92AC-97BD6F696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900489"/>
              <a:ext cx="12602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9" name="正方形/長方形 58">
              <a:extLst>
                <a:ext uri="{FF2B5EF4-FFF2-40B4-BE49-F238E27FC236}">
                  <a16:creationId xmlns:a16="http://schemas.microsoft.com/office/drawing/2014/main" id="{766F6978-F952-924A-836B-C6E35708EE37}"/>
                </a:ext>
              </a:extLst>
            </p:cNvPr>
            <p:cNvSpPr/>
            <p:nvPr/>
          </p:nvSpPr>
          <p:spPr>
            <a:xfrm>
              <a:off x="7151587" y="2114805"/>
              <a:ext cx="432434" cy="163830"/>
            </a:xfrm>
            <a:prstGeom prst="rect">
              <a:avLst/>
            </a:prstGeom>
            <a:solidFill>
              <a:srgbClr val="EA74D7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73BA6ED-97EE-DC49-96EF-832E179DD654}"/>
              </a:ext>
            </a:extLst>
          </p:cNvPr>
          <p:cNvGraphicFramePr>
            <a:graphicFrameLocks noGrp="1"/>
          </p:cNvGraphicFramePr>
          <p:nvPr/>
        </p:nvGraphicFramePr>
        <p:xfrm>
          <a:off x="1681616" y="1069320"/>
          <a:ext cx="5120054" cy="1873736"/>
        </p:xfrm>
        <a:graphic>
          <a:graphicData uri="http://schemas.openxmlformats.org/drawingml/2006/table">
            <a:tbl>
              <a:tblPr/>
              <a:tblGrid>
                <a:gridCol w="694062">
                  <a:extLst>
                    <a:ext uri="{9D8B030D-6E8A-4147-A177-3AD203B41FA5}">
                      <a16:colId xmlns:a16="http://schemas.microsoft.com/office/drawing/2014/main" val="365397419"/>
                    </a:ext>
                  </a:extLst>
                </a:gridCol>
                <a:gridCol w="1043817">
                  <a:extLst>
                    <a:ext uri="{9D8B030D-6E8A-4147-A177-3AD203B41FA5}">
                      <a16:colId xmlns:a16="http://schemas.microsoft.com/office/drawing/2014/main" val="1055901497"/>
                    </a:ext>
                  </a:extLst>
                </a:gridCol>
                <a:gridCol w="1490063">
                  <a:extLst>
                    <a:ext uri="{9D8B030D-6E8A-4147-A177-3AD203B41FA5}">
                      <a16:colId xmlns:a16="http://schemas.microsoft.com/office/drawing/2014/main" val="3952899965"/>
                    </a:ext>
                  </a:extLst>
                </a:gridCol>
                <a:gridCol w="1892112">
                  <a:extLst>
                    <a:ext uri="{9D8B030D-6E8A-4147-A177-3AD203B41FA5}">
                      <a16:colId xmlns:a16="http://schemas.microsoft.com/office/drawing/2014/main" val="210114946"/>
                    </a:ext>
                  </a:extLst>
                </a:gridCol>
              </a:tblGrid>
              <a:tr h="614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Gene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Mouse ID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TCR variety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Common TCRs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969702"/>
                  </a:ext>
                </a:extLst>
              </a:tr>
              <a:tr h="31489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TCR</a:t>
                      </a:r>
                      <a:r>
                        <a:rPr lang="el-G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α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HET1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185,984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1,360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901169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HET2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89,540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6139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HET3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228,899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362094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HET4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120,044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1412"/>
                  </a:ext>
                </a:extLst>
              </a:tr>
            </a:tbl>
          </a:graphicData>
        </a:graphic>
      </p:graphicFrame>
      <p:sp>
        <p:nvSpPr>
          <p:cNvPr id="32" name="下矢印 31">
            <a:extLst>
              <a:ext uri="{FF2B5EF4-FFF2-40B4-BE49-F238E27FC236}">
                <a16:creationId xmlns:a16="http://schemas.microsoft.com/office/drawing/2014/main" id="{BC9C3D26-6903-5745-844C-6481A837433E}"/>
              </a:ext>
            </a:extLst>
          </p:cNvPr>
          <p:cNvSpPr/>
          <p:nvPr/>
        </p:nvSpPr>
        <p:spPr>
          <a:xfrm>
            <a:off x="5579863" y="2607602"/>
            <a:ext cx="652928" cy="81939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lnSpc>
                <a:spcPts val="3040"/>
              </a:lnSpc>
              <a:defRPr/>
            </a:pPr>
            <a:endParaRPr kumimoji="1" lang="ja-JP" altLang="en-US" sz="2000" dirty="0">
              <a:latin typeface="Arial" panose="020B0604020202020204" pitchFamily="34" charset="0"/>
              <a:ea typeface="ヒラギノ角ゴ Pro W3"/>
              <a:cs typeface="Arial" panose="020B0604020202020204" pitchFamily="34" charset="0"/>
            </a:endParaRPr>
          </a:p>
        </p:txBody>
      </p:sp>
      <p:graphicFrame>
        <p:nvGraphicFramePr>
          <p:cNvPr id="40" name="表 4">
            <a:extLst>
              <a:ext uri="{FF2B5EF4-FFF2-40B4-BE49-F238E27FC236}">
                <a16:creationId xmlns:a16="http://schemas.microsoft.com/office/drawing/2014/main" id="{F02D2278-A9EE-DC43-BD2F-AC449D144132}"/>
              </a:ext>
            </a:extLst>
          </p:cNvPr>
          <p:cNvGraphicFramePr>
            <a:graphicFrameLocks noGrp="1"/>
          </p:cNvGraphicFramePr>
          <p:nvPr/>
        </p:nvGraphicFramePr>
        <p:xfrm>
          <a:off x="1681617" y="3824968"/>
          <a:ext cx="8798663" cy="2076960"/>
        </p:xfrm>
        <a:graphic>
          <a:graphicData uri="http://schemas.openxmlformats.org/drawingml/2006/table">
            <a:tbl>
              <a:tblPr/>
              <a:tblGrid>
                <a:gridCol w="655549">
                  <a:extLst>
                    <a:ext uri="{9D8B030D-6E8A-4147-A177-3AD203B41FA5}">
                      <a16:colId xmlns:a16="http://schemas.microsoft.com/office/drawing/2014/main" val="4116519050"/>
                    </a:ext>
                  </a:extLst>
                </a:gridCol>
                <a:gridCol w="1824188">
                  <a:extLst>
                    <a:ext uri="{9D8B030D-6E8A-4147-A177-3AD203B41FA5}">
                      <a16:colId xmlns:a16="http://schemas.microsoft.com/office/drawing/2014/main" val="463759350"/>
                    </a:ext>
                  </a:extLst>
                </a:gridCol>
                <a:gridCol w="2310063">
                  <a:extLst>
                    <a:ext uri="{9D8B030D-6E8A-4147-A177-3AD203B41FA5}">
                      <a16:colId xmlns:a16="http://schemas.microsoft.com/office/drawing/2014/main" val="1150871219"/>
                    </a:ext>
                  </a:extLst>
                </a:gridCol>
                <a:gridCol w="1042737">
                  <a:extLst>
                    <a:ext uri="{9D8B030D-6E8A-4147-A177-3AD203B41FA5}">
                      <a16:colId xmlns:a16="http://schemas.microsoft.com/office/drawing/2014/main" val="3284591524"/>
                    </a:ext>
                  </a:extLst>
                </a:gridCol>
                <a:gridCol w="882316">
                  <a:extLst>
                    <a:ext uri="{9D8B030D-6E8A-4147-A177-3AD203B41FA5}">
                      <a16:colId xmlns:a16="http://schemas.microsoft.com/office/drawing/2014/main" val="3834441202"/>
                    </a:ext>
                  </a:extLst>
                </a:gridCol>
                <a:gridCol w="1008989">
                  <a:extLst>
                    <a:ext uri="{9D8B030D-6E8A-4147-A177-3AD203B41FA5}">
                      <a16:colId xmlns:a16="http://schemas.microsoft.com/office/drawing/2014/main" val="4071026817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122643853"/>
                    </a:ext>
                  </a:extLst>
                </a:gridCol>
              </a:tblGrid>
              <a:tr h="2958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Rank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CDR3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Average (%)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HET/KO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479198"/>
                  </a:ext>
                </a:extLst>
              </a:tr>
              <a:tr h="30188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+mn-ea"/>
                        </a:rPr>
                        <a:t>b</a:t>
                      </a: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5t+/-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+mn-ea"/>
                        </a:rPr>
                        <a:t>b</a:t>
                      </a: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5t-/-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8070" marR="8070" marT="8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338976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TRAV14-2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CAASASSGSWQLIF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TRAJ22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0.42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0.70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44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0.60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79163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TRAV14D-3/DV8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CAASASSGSWQLIF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TRAJ22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0.28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0.36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4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0.78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396898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CALSDRYNQGKLIF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TRAJ23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0.28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1.85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0.15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29008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CALMGYKLTF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TRAJ9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0.15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0.00002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9197.31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72335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CALSNYQLIW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TRAJ33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0.09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C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0.0001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65.10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592987"/>
                  </a:ext>
                </a:extLst>
              </a:tr>
            </a:tbl>
          </a:graphicData>
        </a:graphic>
      </p:graphicFrame>
      <p:sp>
        <p:nvSpPr>
          <p:cNvPr id="60" name="正方形/長方形 11">
            <a:extLst>
              <a:ext uri="{FF2B5EF4-FFF2-40B4-BE49-F238E27FC236}">
                <a16:creationId xmlns:a16="http://schemas.microsoft.com/office/drawing/2014/main" id="{DE511237-6577-5944-80B2-9549F8AA4799}"/>
              </a:ext>
            </a:extLst>
          </p:cNvPr>
          <p:cNvSpPr>
            <a:spLocks noChangeAspect="1"/>
          </p:cNvSpPr>
          <p:nvPr/>
        </p:nvSpPr>
        <p:spPr>
          <a:xfrm>
            <a:off x="1669152" y="5310384"/>
            <a:ext cx="8821926" cy="279097"/>
          </a:xfrm>
          <a:prstGeom prst="rect">
            <a:avLst/>
          </a:prstGeom>
          <a:noFill/>
          <a:ln w="254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テキスト ボックス 24">
            <a:extLst>
              <a:ext uri="{FF2B5EF4-FFF2-40B4-BE49-F238E27FC236}">
                <a16:creationId xmlns:a16="http://schemas.microsoft.com/office/drawing/2014/main" id="{3A52A0DD-995B-3143-8BF0-AD7285ED2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5889" y="106531"/>
            <a:ext cx="91602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ja-JP" sz="2000" b="0" dirty="0">
                <a:ea typeface="ヒラギノ角ゴ Pro W3"/>
                <a:cs typeface="Arial" panose="020B0604020202020204" pitchFamily="34" charset="0"/>
              </a:rPr>
              <a:t>TCR</a:t>
            </a:r>
            <a:r>
              <a:rPr lang="en-US" altLang="ja-JP" sz="2000" b="0" dirty="0">
                <a:latin typeface="Symbol" pitchFamily="2" charset="2"/>
                <a:ea typeface="ヒラギノ角ゴ Pro W3"/>
                <a:cs typeface="Arial" panose="020B0604020202020204" pitchFamily="34" charset="0"/>
                <a:sym typeface="Symbol" charset="2"/>
              </a:rPr>
              <a:t>a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  <a:sym typeface="Symbol" charset="2"/>
              </a:rPr>
              <a:t>#1 sequence common and frequent 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</a:rPr>
              <a:t>in CD8 T cells from 4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5t+/- mice were rare in 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</a:rPr>
              <a:t>CD8 T cells from </a:t>
            </a:r>
            <a:r>
              <a:rPr lang="en-US" altLang="ja-JP" sz="2000" b="0" dirty="0">
                <a:cs typeface="Arial" charset="0"/>
              </a:rPr>
              <a:t>4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5t-/- mice </a:t>
            </a:r>
            <a:endParaRPr lang="en-US" altLang="ja-JP" sz="2000" b="0" dirty="0">
              <a:ea typeface="ヒラギノ角ゴ Pro W3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1AB8181C-34D1-3249-9D6F-A31AD73E2AAF}"/>
              </a:ext>
            </a:extLst>
          </p:cNvPr>
          <p:cNvGrpSpPr/>
          <p:nvPr/>
        </p:nvGrpSpPr>
        <p:grpSpPr>
          <a:xfrm>
            <a:off x="8471470" y="1685202"/>
            <a:ext cx="1693371" cy="1823925"/>
            <a:chOff x="7151587" y="1476674"/>
            <a:chExt cx="1693371" cy="1823925"/>
          </a:xfrm>
        </p:grpSpPr>
        <p:sp>
          <p:nvSpPr>
            <p:cNvPr id="58" name="正方形/長方形 58">
              <a:extLst>
                <a:ext uri="{FF2B5EF4-FFF2-40B4-BE49-F238E27FC236}">
                  <a16:creationId xmlns:a16="http://schemas.microsoft.com/office/drawing/2014/main" id="{3AE225F2-4397-DB4E-81DC-DF267E8F14B5}"/>
                </a:ext>
              </a:extLst>
            </p:cNvPr>
            <p:cNvSpPr/>
            <p:nvPr/>
          </p:nvSpPr>
          <p:spPr>
            <a:xfrm>
              <a:off x="7151587" y="2417781"/>
              <a:ext cx="432434" cy="163830"/>
            </a:xfrm>
            <a:prstGeom prst="rect">
              <a:avLst/>
            </a:prstGeom>
            <a:solidFill>
              <a:srgbClr val="FBD0EB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3" name="正方形/長方形 58">
              <a:extLst>
                <a:ext uri="{FF2B5EF4-FFF2-40B4-BE49-F238E27FC236}">
                  <a16:creationId xmlns:a16="http://schemas.microsoft.com/office/drawing/2014/main" id="{9990E8BE-D061-AC43-B530-878F0E2A7091}"/>
                </a:ext>
              </a:extLst>
            </p:cNvPr>
            <p:cNvSpPr/>
            <p:nvPr/>
          </p:nvSpPr>
          <p:spPr>
            <a:xfrm>
              <a:off x="7151587" y="1594814"/>
              <a:ext cx="432434" cy="16383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4" name="テキスト ボックス 62">
              <a:extLst>
                <a:ext uri="{FF2B5EF4-FFF2-40B4-BE49-F238E27FC236}">
                  <a16:creationId xmlns:a16="http://schemas.microsoft.com/office/drawing/2014/main" id="{A53E4FA2-A347-614F-908F-9371C3ED8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476674"/>
              <a:ext cx="6896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&gt;1.0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65" name="正方形/長方形 58">
              <a:extLst>
                <a:ext uri="{FF2B5EF4-FFF2-40B4-BE49-F238E27FC236}">
                  <a16:creationId xmlns:a16="http://schemas.microsoft.com/office/drawing/2014/main" id="{443BE8BF-6134-EF4A-BCDC-17B066BCF24E}"/>
                </a:ext>
              </a:extLst>
            </p:cNvPr>
            <p:cNvSpPr/>
            <p:nvPr/>
          </p:nvSpPr>
          <p:spPr>
            <a:xfrm>
              <a:off x="7151587" y="1845846"/>
              <a:ext cx="432434" cy="163830"/>
            </a:xfrm>
            <a:prstGeom prst="rect">
              <a:avLst/>
            </a:prstGeom>
            <a:solidFill>
              <a:srgbClr val="E6419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7" name="テキスト ボックス 62">
              <a:extLst>
                <a:ext uri="{FF2B5EF4-FFF2-40B4-BE49-F238E27FC236}">
                  <a16:creationId xmlns:a16="http://schemas.microsoft.com/office/drawing/2014/main" id="{E01980D2-EC6D-1645-A08A-A3161C826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727706"/>
              <a:ext cx="6896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68" name="テキスト ボックス 62">
              <a:extLst>
                <a:ext uri="{FF2B5EF4-FFF2-40B4-BE49-F238E27FC236}">
                  <a16:creationId xmlns:a16="http://schemas.microsoft.com/office/drawing/2014/main" id="{C0CC47FB-DDCB-0D47-A5CB-C77A2B06E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996665"/>
              <a:ext cx="8322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1" name="正方形/長方形 58">
              <a:extLst>
                <a:ext uri="{FF2B5EF4-FFF2-40B4-BE49-F238E27FC236}">
                  <a16:creationId xmlns:a16="http://schemas.microsoft.com/office/drawing/2014/main" id="{51C20571-4174-0E47-80E0-6533E8BFB81E}"/>
                </a:ext>
              </a:extLst>
            </p:cNvPr>
            <p:cNvSpPr/>
            <p:nvPr/>
          </p:nvSpPr>
          <p:spPr>
            <a:xfrm>
              <a:off x="7151587" y="2695308"/>
              <a:ext cx="432434" cy="163830"/>
            </a:xfrm>
            <a:prstGeom prst="rect">
              <a:avLst/>
            </a:prstGeom>
            <a:solidFill>
              <a:srgbClr val="FEF8FF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72" name="テキスト ボックス 62">
              <a:extLst>
                <a:ext uri="{FF2B5EF4-FFF2-40B4-BE49-F238E27FC236}">
                  <a16:creationId xmlns:a16="http://schemas.microsoft.com/office/drawing/2014/main" id="{080F1B32-B853-0A4A-BAF5-4F19BB279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299641"/>
              <a:ext cx="9749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3" name="正方形/長方形 58">
              <a:extLst>
                <a:ext uri="{FF2B5EF4-FFF2-40B4-BE49-F238E27FC236}">
                  <a16:creationId xmlns:a16="http://schemas.microsoft.com/office/drawing/2014/main" id="{A9F4DB9F-3F8B-A948-9DE9-8D9F90D88952}"/>
                </a:ext>
              </a:extLst>
            </p:cNvPr>
            <p:cNvSpPr/>
            <p:nvPr/>
          </p:nvSpPr>
          <p:spPr>
            <a:xfrm>
              <a:off x="7151587" y="3018629"/>
              <a:ext cx="432434" cy="1638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75" name="テキスト ボックス 62">
              <a:extLst>
                <a:ext uri="{FF2B5EF4-FFF2-40B4-BE49-F238E27FC236}">
                  <a16:creationId xmlns:a16="http://schemas.microsoft.com/office/drawing/2014/main" id="{8EDF22EB-509B-2248-BFCD-1695F243C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577168"/>
              <a:ext cx="11176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8" name="テキスト ボックス 62">
              <a:extLst>
                <a:ext uri="{FF2B5EF4-FFF2-40B4-BE49-F238E27FC236}">
                  <a16:creationId xmlns:a16="http://schemas.microsoft.com/office/drawing/2014/main" id="{64973852-7606-A64C-92AC-97BD6F696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900489"/>
              <a:ext cx="12602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9" name="正方形/長方形 58">
              <a:extLst>
                <a:ext uri="{FF2B5EF4-FFF2-40B4-BE49-F238E27FC236}">
                  <a16:creationId xmlns:a16="http://schemas.microsoft.com/office/drawing/2014/main" id="{766F6978-F952-924A-836B-C6E35708EE37}"/>
                </a:ext>
              </a:extLst>
            </p:cNvPr>
            <p:cNvSpPr/>
            <p:nvPr/>
          </p:nvSpPr>
          <p:spPr>
            <a:xfrm>
              <a:off x="7151587" y="2114805"/>
              <a:ext cx="432434" cy="163830"/>
            </a:xfrm>
            <a:prstGeom prst="rect">
              <a:avLst/>
            </a:prstGeom>
            <a:solidFill>
              <a:srgbClr val="EA74D7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73BA6ED-97EE-DC49-96EF-832E179DD654}"/>
              </a:ext>
            </a:extLst>
          </p:cNvPr>
          <p:cNvGraphicFramePr>
            <a:graphicFrameLocks noGrp="1"/>
          </p:cNvGraphicFramePr>
          <p:nvPr/>
        </p:nvGraphicFramePr>
        <p:xfrm>
          <a:off x="1681616" y="1069320"/>
          <a:ext cx="5120054" cy="1873736"/>
        </p:xfrm>
        <a:graphic>
          <a:graphicData uri="http://schemas.openxmlformats.org/drawingml/2006/table">
            <a:tbl>
              <a:tblPr/>
              <a:tblGrid>
                <a:gridCol w="694062">
                  <a:extLst>
                    <a:ext uri="{9D8B030D-6E8A-4147-A177-3AD203B41FA5}">
                      <a16:colId xmlns:a16="http://schemas.microsoft.com/office/drawing/2014/main" val="365397419"/>
                    </a:ext>
                  </a:extLst>
                </a:gridCol>
                <a:gridCol w="1043817">
                  <a:extLst>
                    <a:ext uri="{9D8B030D-6E8A-4147-A177-3AD203B41FA5}">
                      <a16:colId xmlns:a16="http://schemas.microsoft.com/office/drawing/2014/main" val="1055901497"/>
                    </a:ext>
                  </a:extLst>
                </a:gridCol>
                <a:gridCol w="1490063">
                  <a:extLst>
                    <a:ext uri="{9D8B030D-6E8A-4147-A177-3AD203B41FA5}">
                      <a16:colId xmlns:a16="http://schemas.microsoft.com/office/drawing/2014/main" val="3952899965"/>
                    </a:ext>
                  </a:extLst>
                </a:gridCol>
                <a:gridCol w="1892112">
                  <a:extLst>
                    <a:ext uri="{9D8B030D-6E8A-4147-A177-3AD203B41FA5}">
                      <a16:colId xmlns:a16="http://schemas.microsoft.com/office/drawing/2014/main" val="210114946"/>
                    </a:ext>
                  </a:extLst>
                </a:gridCol>
              </a:tblGrid>
              <a:tr h="614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Gene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Mouse ID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TCR variety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Common TCRs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969702"/>
                  </a:ext>
                </a:extLst>
              </a:tr>
              <a:tr h="31489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TCR</a:t>
                      </a:r>
                      <a:r>
                        <a:rPr lang="el-G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α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KO1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188,150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3,489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901169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KO2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226,850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6139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KO3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145,014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362094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KO4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264,867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1412"/>
                  </a:ext>
                </a:extLst>
              </a:tr>
            </a:tbl>
          </a:graphicData>
        </a:graphic>
      </p:graphicFrame>
      <p:graphicFrame>
        <p:nvGraphicFramePr>
          <p:cNvPr id="40" name="表 4">
            <a:extLst>
              <a:ext uri="{FF2B5EF4-FFF2-40B4-BE49-F238E27FC236}">
                <a16:creationId xmlns:a16="http://schemas.microsoft.com/office/drawing/2014/main" id="{F02D2278-A9EE-DC43-BD2F-AC449D144132}"/>
              </a:ext>
            </a:extLst>
          </p:cNvPr>
          <p:cNvGraphicFramePr>
            <a:graphicFrameLocks noGrp="1"/>
          </p:cNvGraphicFramePr>
          <p:nvPr/>
        </p:nvGraphicFramePr>
        <p:xfrm>
          <a:off x="1681617" y="3801758"/>
          <a:ext cx="8798663" cy="2076960"/>
        </p:xfrm>
        <a:graphic>
          <a:graphicData uri="http://schemas.openxmlformats.org/drawingml/2006/table">
            <a:tbl>
              <a:tblPr/>
              <a:tblGrid>
                <a:gridCol w="655549">
                  <a:extLst>
                    <a:ext uri="{9D8B030D-6E8A-4147-A177-3AD203B41FA5}">
                      <a16:colId xmlns:a16="http://schemas.microsoft.com/office/drawing/2014/main" val="4116519050"/>
                    </a:ext>
                  </a:extLst>
                </a:gridCol>
                <a:gridCol w="1824188">
                  <a:extLst>
                    <a:ext uri="{9D8B030D-6E8A-4147-A177-3AD203B41FA5}">
                      <a16:colId xmlns:a16="http://schemas.microsoft.com/office/drawing/2014/main" val="463759350"/>
                    </a:ext>
                  </a:extLst>
                </a:gridCol>
                <a:gridCol w="2310063">
                  <a:extLst>
                    <a:ext uri="{9D8B030D-6E8A-4147-A177-3AD203B41FA5}">
                      <a16:colId xmlns:a16="http://schemas.microsoft.com/office/drawing/2014/main" val="1150871219"/>
                    </a:ext>
                  </a:extLst>
                </a:gridCol>
                <a:gridCol w="1042737">
                  <a:extLst>
                    <a:ext uri="{9D8B030D-6E8A-4147-A177-3AD203B41FA5}">
                      <a16:colId xmlns:a16="http://schemas.microsoft.com/office/drawing/2014/main" val="3284591524"/>
                    </a:ext>
                  </a:extLst>
                </a:gridCol>
                <a:gridCol w="882316">
                  <a:extLst>
                    <a:ext uri="{9D8B030D-6E8A-4147-A177-3AD203B41FA5}">
                      <a16:colId xmlns:a16="http://schemas.microsoft.com/office/drawing/2014/main" val="3834441202"/>
                    </a:ext>
                  </a:extLst>
                </a:gridCol>
                <a:gridCol w="1008989">
                  <a:extLst>
                    <a:ext uri="{9D8B030D-6E8A-4147-A177-3AD203B41FA5}">
                      <a16:colId xmlns:a16="http://schemas.microsoft.com/office/drawing/2014/main" val="4071026817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122643853"/>
                    </a:ext>
                  </a:extLst>
                </a:gridCol>
              </a:tblGrid>
              <a:tr h="2958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Rank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CDR3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Average (%)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KO/HET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479198"/>
                  </a:ext>
                </a:extLst>
              </a:tr>
              <a:tr h="30188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+mn-ea"/>
                        </a:rPr>
                        <a:t>b</a:t>
                      </a: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5t+/-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+mn-ea"/>
                        </a:rPr>
                        <a:t>b</a:t>
                      </a: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5t-/-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8070" marR="8070" marT="8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338976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CALSDRYNQGKLIF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TRAJ23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0.28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1.85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6.72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79163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TRAV14-2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CAASASSGSWQLIF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TRAJ22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0.42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0.70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1.67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396898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TRAV13-4/DV7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CAMEPGANTGKLTF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TRAJ52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0.05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7C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0.41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8.29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29008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CALSDRYSNNRLTL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TRAJ7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0.04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7C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0.38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9.52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72335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TRAV14D-3/DV8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CAASASSGSWQLIF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TRAJ22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0.28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0.36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1.29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592987"/>
                  </a:ext>
                </a:extLst>
              </a:tr>
            </a:tbl>
          </a:graphicData>
        </a:graphic>
      </p:graphicFrame>
      <p:sp>
        <p:nvSpPr>
          <p:cNvPr id="26" name="正方形/長方形 169">
            <a:extLst>
              <a:ext uri="{FF2B5EF4-FFF2-40B4-BE49-F238E27FC236}">
                <a16:creationId xmlns:a16="http://schemas.microsoft.com/office/drawing/2014/main" id="{3D8305D2-3601-D944-ABC5-B05A87983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018" y="6011596"/>
            <a:ext cx="74046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rPr>
              <a:t>TCR</a:t>
            </a:r>
            <a:r>
              <a:rPr lang="en-US" altLang="ja-JP" sz="2000" dirty="0">
                <a:solidFill>
                  <a:srgbClr val="0432FF"/>
                </a:solidFill>
                <a:latin typeface="Symbol" pitchFamily="2" charset="2"/>
                <a:ea typeface="ヒラギノ角ゴ Pro W3"/>
                <a:cs typeface="Arial" panose="020B0604020202020204" pitchFamily="34" charset="0"/>
              </a:rPr>
              <a:t>a</a:t>
            </a:r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rPr>
              <a:t>#2 are preferred in </a:t>
            </a:r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β5t-/- than β5t+/-</a:t>
            </a:r>
            <a:endParaRPr lang="en-US" altLang="ja-JP" sz="2000" dirty="0">
              <a:solidFill>
                <a:srgbClr val="0432FF"/>
              </a:solidFill>
              <a:latin typeface="Arial" panose="020B0604020202020204" pitchFamily="34" charset="0"/>
              <a:ea typeface="ヒラギノ角ゴ Pro W3"/>
              <a:cs typeface="Arial" panose="020B0604020202020204" pitchFamily="34" charset="0"/>
            </a:endParaRPr>
          </a:p>
        </p:txBody>
      </p:sp>
      <p:sp>
        <p:nvSpPr>
          <p:cNvPr id="27" name="正方形/長方形 13">
            <a:extLst>
              <a:ext uri="{FF2B5EF4-FFF2-40B4-BE49-F238E27FC236}">
                <a16:creationId xmlns:a16="http://schemas.microsoft.com/office/drawing/2014/main" id="{0C81AA7D-2AE9-AD48-B568-4C6758BFB836}"/>
              </a:ext>
            </a:extLst>
          </p:cNvPr>
          <p:cNvSpPr>
            <a:spLocks noChangeAspect="1"/>
          </p:cNvSpPr>
          <p:nvPr/>
        </p:nvSpPr>
        <p:spPr>
          <a:xfrm>
            <a:off x="1707532" y="4397716"/>
            <a:ext cx="8821926" cy="279097"/>
          </a:xfrm>
          <a:prstGeom prst="rect">
            <a:avLst/>
          </a:prstGeom>
          <a:noFill/>
          <a:ln w="254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下矢印 33">
            <a:extLst>
              <a:ext uri="{FF2B5EF4-FFF2-40B4-BE49-F238E27FC236}">
                <a16:creationId xmlns:a16="http://schemas.microsoft.com/office/drawing/2014/main" id="{424BAD52-11CB-1140-B0A1-77E2B4682BC8}"/>
              </a:ext>
            </a:extLst>
          </p:cNvPr>
          <p:cNvSpPr/>
          <p:nvPr/>
        </p:nvSpPr>
        <p:spPr>
          <a:xfrm>
            <a:off x="5605263" y="2607602"/>
            <a:ext cx="652928" cy="81939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lnSpc>
                <a:spcPts val="3040"/>
              </a:lnSpc>
              <a:defRPr/>
            </a:pPr>
            <a:endParaRPr kumimoji="1" lang="ja-JP" altLang="en-US" sz="2000" dirty="0">
              <a:latin typeface="Arial" panose="020B0604020202020204" pitchFamily="34" charset="0"/>
              <a:ea typeface="ヒラギノ角ゴ Pro W3"/>
              <a:cs typeface="Arial" panose="020B0604020202020204" pitchFamily="34" charset="0"/>
            </a:endParaRPr>
          </a:p>
        </p:txBody>
      </p:sp>
      <p:sp>
        <p:nvSpPr>
          <p:cNvPr id="35" name="テキスト ボックス 24">
            <a:extLst>
              <a:ext uri="{FF2B5EF4-FFF2-40B4-BE49-F238E27FC236}">
                <a16:creationId xmlns:a16="http://schemas.microsoft.com/office/drawing/2014/main" id="{1443F586-D137-FD43-BA75-45D9EB6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5889" y="106531"/>
            <a:ext cx="91602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ja-JP" sz="2000" b="0" dirty="0">
                <a:ea typeface="ヒラギノ角ゴ Pro W3"/>
                <a:cs typeface="Arial" panose="020B0604020202020204" pitchFamily="34" charset="0"/>
              </a:rPr>
              <a:t>TCR</a:t>
            </a:r>
            <a:r>
              <a:rPr lang="en-US" altLang="ja-JP" sz="2000" b="0" dirty="0">
                <a:latin typeface="Symbol" pitchFamily="2" charset="2"/>
                <a:ea typeface="ヒラギノ角ゴ Pro W3"/>
                <a:cs typeface="Arial" panose="020B0604020202020204" pitchFamily="34" charset="0"/>
                <a:sym typeface="Symbol" charset="2"/>
              </a:rPr>
              <a:t>a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  <a:sym typeface="Symbol" charset="2"/>
              </a:rPr>
              <a:t>#2 and </a:t>
            </a:r>
            <a:r>
              <a:rPr lang="en-US" altLang="ja-JP" sz="2000" b="0" dirty="0">
                <a:ea typeface="ヒラギノ角ゴ Pro W3"/>
                <a:cs typeface="Arial" panose="020B0604020202020204" pitchFamily="34" charset="0"/>
              </a:rPr>
              <a:t>TCR</a:t>
            </a:r>
            <a:r>
              <a:rPr lang="en-US" altLang="ja-JP" sz="2000" b="0" dirty="0">
                <a:latin typeface="Symbol" pitchFamily="2" charset="2"/>
                <a:ea typeface="ヒラギノ角ゴ Pro W3"/>
                <a:cs typeface="Arial" panose="020B0604020202020204" pitchFamily="34" charset="0"/>
                <a:sym typeface="Symbol" charset="2"/>
              </a:rPr>
              <a:t>a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  <a:sym typeface="Symbol" charset="2"/>
              </a:rPr>
              <a:t>#9 sequences common and frequent 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</a:rPr>
              <a:t>in CD8 T cells from 4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5t-/- mice were less frequent in 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</a:rPr>
              <a:t>CD8 T cells from </a:t>
            </a:r>
            <a:r>
              <a:rPr lang="en-US" altLang="ja-JP" sz="2000" b="0" dirty="0">
                <a:cs typeface="Arial" charset="0"/>
              </a:rPr>
              <a:t>4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5t+/- mice </a:t>
            </a:r>
            <a:endParaRPr lang="en-US" altLang="ja-JP" sz="2000" b="0" dirty="0">
              <a:ea typeface="ヒラギノ角ゴ Pro W3"/>
              <a:cs typeface="Arial" panose="020B0604020202020204" pitchFamily="34" charset="0"/>
            </a:endParaRPr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D3E830FC-DCB0-B842-BB42-225F7BDF3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84" y="3358107"/>
            <a:ext cx="58626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ja-JP" sz="2000" b="0" dirty="0">
                <a:cs typeface="Arial" panose="020B0604020202020204" pitchFamily="34" charset="0"/>
              </a:rPr>
              <a:t>Top 5 highly frequent sequences</a:t>
            </a:r>
          </a:p>
        </p:txBody>
      </p:sp>
    </p:spTree>
    <p:extLst>
      <p:ext uri="{BB962C8B-B14F-4D97-AF65-F5344CB8AC3E}">
        <p14:creationId xmlns:p14="http://schemas.microsoft.com/office/powerpoint/2010/main" val="7242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F3BC29-4517-4A44-BDB0-133E6D2A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8" y="1426917"/>
            <a:ext cx="7370764" cy="43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7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BA845-EE4C-5444-B299-674EE3A2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37" y="388731"/>
            <a:ext cx="4659520" cy="2810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FE327D-5DFA-1349-A20C-F4384663D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209" y="336099"/>
            <a:ext cx="4744278" cy="2862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E109B-628A-9E46-8D98-FA582A1AB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37" y="3429000"/>
            <a:ext cx="4681604" cy="2810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2B376-D120-F144-9B93-D9C66BFE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09" y="3429000"/>
            <a:ext cx="4681604" cy="284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7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F8B54-3969-8F49-80AD-A256CAE2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5" y="1861792"/>
            <a:ext cx="4988883" cy="3134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36A37B-FCAD-CB4D-BDBC-4F4E3BB6D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48" y="1539359"/>
            <a:ext cx="6195541" cy="377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5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032B3-94CE-534F-9CD2-46E8CC49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78" y="1092353"/>
            <a:ext cx="7774057" cy="467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03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3D2FD-FE9B-8E45-8BC4-71644DC90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2359"/>
            <a:ext cx="5547496" cy="3399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922FE-70D0-DF4E-A6C7-C317C9CB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84" y="306157"/>
            <a:ext cx="5464024" cy="3215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1DBEA-1C02-8647-8CD2-A1FAEE63F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72" y="3475974"/>
            <a:ext cx="5547496" cy="3382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DE95D-5208-FC44-B4F4-9F903D5C0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84" y="3475974"/>
            <a:ext cx="6130216" cy="32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3B79F0-DE02-694F-9BB4-76FFB531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3" y="126162"/>
            <a:ext cx="5529075" cy="3347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CE1B49-BFEC-6448-A1A8-9CCCB1DE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79" y="0"/>
            <a:ext cx="5564926" cy="346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45C9CA-5F33-6141-A908-820201A69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375" y="3473969"/>
            <a:ext cx="5910646" cy="3217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2C3CD-B732-234C-B9F1-D1BF4AEB8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98" y="3382074"/>
            <a:ext cx="5613802" cy="344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6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B77A4-39EE-CE41-9CF9-209A1ADA3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46"/>
          <a:stretch/>
        </p:blipFill>
        <p:spPr>
          <a:xfrm>
            <a:off x="0" y="2449728"/>
            <a:ext cx="5234711" cy="3682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BC85B3-BB80-CC44-87CA-85D3FB54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250" y="1435462"/>
            <a:ext cx="6705896" cy="459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35B44-1704-E841-BD14-8B6F603D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208" y="1303132"/>
            <a:ext cx="23368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6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653</Words>
  <Application>Microsoft Macintosh PowerPoint</Application>
  <PresentationFormat>Widescreen</PresentationFormat>
  <Paragraphs>309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Georgia</vt:lpstr>
      <vt:lpstr>Symbol</vt:lpstr>
      <vt:lpstr>Wingdings</vt:lpstr>
      <vt:lpstr>Office Theme</vt:lpstr>
      <vt:lpstr>CCBR1040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TCRa seqences of interest from bulk sequencing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CCBR1040</dc:title>
  <dc:creator>Yin, Da (NIH/NCI) [C]</dc:creator>
  <cp:lastModifiedBy>Yin, Da (NIH/NCI) [C]</cp:lastModifiedBy>
  <cp:revision>4</cp:revision>
  <dcterms:created xsi:type="dcterms:W3CDTF">2020-04-24T19:01:29Z</dcterms:created>
  <dcterms:modified xsi:type="dcterms:W3CDTF">2020-04-25T02:39:15Z</dcterms:modified>
</cp:coreProperties>
</file>